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55" r:id="rId1"/>
  </p:sldMasterIdLst>
  <p:notesMasterIdLst>
    <p:notesMasterId r:id="rId19"/>
  </p:notesMasterIdLst>
  <p:handoutMasterIdLst>
    <p:handoutMasterId r:id="rId20"/>
  </p:handoutMasterIdLst>
  <p:sldIdLst>
    <p:sldId id="263" r:id="rId2"/>
    <p:sldId id="296" r:id="rId3"/>
    <p:sldId id="291" r:id="rId4"/>
    <p:sldId id="269" r:id="rId5"/>
    <p:sldId id="275" r:id="rId6"/>
    <p:sldId id="300" r:id="rId7"/>
    <p:sldId id="301" r:id="rId8"/>
    <p:sldId id="303" r:id="rId9"/>
    <p:sldId id="304" r:id="rId10"/>
    <p:sldId id="305" r:id="rId11"/>
    <p:sldId id="306" r:id="rId12"/>
    <p:sldId id="307" r:id="rId13"/>
    <p:sldId id="308" r:id="rId14"/>
    <p:sldId id="309" r:id="rId15"/>
    <p:sldId id="310" r:id="rId16"/>
    <p:sldId id="298" r:id="rId17"/>
    <p:sldId id="302" r:id="rId18"/>
  </p:sldIdLst>
  <p:sldSz cx="9144000" cy="6858000" type="screen4x3"/>
  <p:notesSz cx="9926638" cy="6797675"/>
  <p:defaultTextStyle>
    <a:defPPr>
      <a:defRPr lang="en-GB"/>
    </a:defPPr>
    <a:lvl1pPr algn="l" rtl="0" eaLnBrk="0" fontAlgn="base" hangingPunct="0">
      <a:spcBef>
        <a:spcPct val="0"/>
      </a:spcBef>
      <a:spcAft>
        <a:spcPct val="0"/>
      </a:spcAft>
      <a:defRPr kumimoji="1"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umimoji="1"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umimoji="1"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umimoji="1" sz="2400" kern="1200">
        <a:solidFill>
          <a:schemeClr val="tx1"/>
        </a:solidFill>
        <a:latin typeface="Tahoma" pitchFamily="34" charset="0"/>
        <a:ea typeface="+mn-ea"/>
        <a:cs typeface="+mn-cs"/>
      </a:defRPr>
    </a:lvl5pPr>
    <a:lvl6pPr marL="2286000" algn="l" defTabSz="914400" rtl="0" eaLnBrk="1" latinLnBrk="0" hangingPunct="1">
      <a:defRPr kumimoji="1" sz="2400" kern="1200">
        <a:solidFill>
          <a:schemeClr val="tx1"/>
        </a:solidFill>
        <a:latin typeface="Tahoma" pitchFamily="34" charset="0"/>
        <a:ea typeface="+mn-ea"/>
        <a:cs typeface="+mn-cs"/>
      </a:defRPr>
    </a:lvl6pPr>
    <a:lvl7pPr marL="2743200" algn="l" defTabSz="914400" rtl="0" eaLnBrk="1" latinLnBrk="0" hangingPunct="1">
      <a:defRPr kumimoji="1" sz="2400" kern="1200">
        <a:solidFill>
          <a:schemeClr val="tx1"/>
        </a:solidFill>
        <a:latin typeface="Tahoma" pitchFamily="34" charset="0"/>
        <a:ea typeface="+mn-ea"/>
        <a:cs typeface="+mn-cs"/>
      </a:defRPr>
    </a:lvl7pPr>
    <a:lvl8pPr marL="3200400" algn="l" defTabSz="914400" rtl="0" eaLnBrk="1" latinLnBrk="0" hangingPunct="1">
      <a:defRPr kumimoji="1" sz="2400" kern="1200">
        <a:solidFill>
          <a:schemeClr val="tx1"/>
        </a:solidFill>
        <a:latin typeface="Tahoma" pitchFamily="34" charset="0"/>
        <a:ea typeface="+mn-ea"/>
        <a:cs typeface="+mn-cs"/>
      </a:defRPr>
    </a:lvl8pPr>
    <a:lvl9pPr marL="3657600" algn="l" defTabSz="914400" rtl="0" eaLnBrk="1" latinLnBrk="0" hangingPunct="1">
      <a:defRPr kumimoji="1"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0000"/>
    <a:srgbClr val="FFFFCC"/>
    <a:srgbClr val="0066FF"/>
    <a:srgbClr val="0099FF"/>
    <a:srgbClr val="99CCFF"/>
    <a:srgbClr val="3366CC"/>
    <a:srgbClr val="CCECFF"/>
    <a:srgbClr val="0033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0" autoAdjust="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80" y="-9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0938" cy="33941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3433" y="0"/>
            <a:ext cx="4300938" cy="339419"/>
          </a:xfrm>
          <a:prstGeom prst="rect">
            <a:avLst/>
          </a:prstGeom>
        </p:spPr>
        <p:txBody>
          <a:bodyPr vert="horz" lIns="91440" tIns="45720" rIns="91440" bIns="45720" rtlCol="0"/>
          <a:lstStyle>
            <a:lvl1pPr algn="r">
              <a:defRPr sz="1200"/>
            </a:lvl1pPr>
          </a:lstStyle>
          <a:p>
            <a:fld id="{8619A89D-B126-4AD0-8C75-FCF51D1DA320}" type="datetimeFigureOut">
              <a:rPr lang="en-GB" smtClean="0"/>
              <a:t>01/12/2025</a:t>
            </a:fld>
            <a:endParaRPr lang="en-GB"/>
          </a:p>
        </p:txBody>
      </p:sp>
      <p:sp>
        <p:nvSpPr>
          <p:cNvPr id="4" name="Footer Placeholder 3"/>
          <p:cNvSpPr>
            <a:spLocks noGrp="1"/>
          </p:cNvSpPr>
          <p:nvPr>
            <p:ph type="ftr" sz="quarter" idx="2"/>
          </p:nvPr>
        </p:nvSpPr>
        <p:spPr>
          <a:xfrm>
            <a:off x="1" y="6457094"/>
            <a:ext cx="4300938" cy="3394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3433" y="6457094"/>
            <a:ext cx="4300938" cy="339419"/>
          </a:xfrm>
          <a:prstGeom prst="rect">
            <a:avLst/>
          </a:prstGeom>
        </p:spPr>
        <p:txBody>
          <a:bodyPr vert="horz" lIns="91440" tIns="45720" rIns="91440" bIns="45720" rtlCol="0" anchor="b"/>
          <a:lstStyle>
            <a:lvl1pPr algn="r">
              <a:defRPr sz="1200"/>
            </a:lvl1pPr>
          </a:lstStyle>
          <a:p>
            <a:fld id="{D7CA0AB8-7AC9-456B-8368-D33CFEB98A2D}" type="slidenum">
              <a:rPr lang="en-GB" smtClean="0"/>
              <a:t>‹#›</a:t>
            </a:fld>
            <a:endParaRPr lang="en-GB"/>
          </a:p>
        </p:txBody>
      </p:sp>
    </p:spTree>
    <p:extLst>
      <p:ext uri="{BB962C8B-B14F-4D97-AF65-F5344CB8AC3E}">
        <p14:creationId xmlns:p14="http://schemas.microsoft.com/office/powerpoint/2010/main" val="64127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4300938" cy="33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defTabSz="927100">
              <a:defRPr kumimoji="0" sz="1200">
                <a:latin typeface="Times New Roman" pitchFamily="18" charset="0"/>
              </a:defRPr>
            </a:lvl1pPr>
          </a:lstStyle>
          <a:p>
            <a:endParaRPr lang="en-GB" altLang="en-US"/>
          </a:p>
        </p:txBody>
      </p:sp>
      <p:sp>
        <p:nvSpPr>
          <p:cNvPr id="23555" name="Rectangle 3"/>
          <p:cNvSpPr>
            <a:spLocks noGrp="1" noChangeArrowheads="1"/>
          </p:cNvSpPr>
          <p:nvPr>
            <p:ph type="dt" idx="1"/>
          </p:nvPr>
        </p:nvSpPr>
        <p:spPr bwMode="auto">
          <a:xfrm>
            <a:off x="5625701" y="0"/>
            <a:ext cx="4300938" cy="33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a:defRPr kumimoji="0" sz="1200">
                <a:latin typeface="Times New Roman" pitchFamily="18" charset="0"/>
              </a:defRPr>
            </a:lvl1pPr>
          </a:lstStyle>
          <a:p>
            <a:endParaRPr lang="en-GB" altLang="en-US"/>
          </a:p>
        </p:txBody>
      </p:sp>
      <p:sp>
        <p:nvSpPr>
          <p:cNvPr id="23556"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1322494" y="3229129"/>
            <a:ext cx="7281652" cy="305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3558" name="Rectangle 6"/>
          <p:cNvSpPr>
            <a:spLocks noGrp="1" noChangeArrowheads="1"/>
          </p:cNvSpPr>
          <p:nvPr>
            <p:ph type="ftr" sz="quarter" idx="4"/>
          </p:nvPr>
        </p:nvSpPr>
        <p:spPr bwMode="auto">
          <a:xfrm>
            <a:off x="1" y="6458256"/>
            <a:ext cx="4300938" cy="33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defTabSz="927100">
              <a:defRPr kumimoji="0" sz="1200">
                <a:latin typeface="Times New Roman" pitchFamily="18" charset="0"/>
              </a:defRPr>
            </a:lvl1pPr>
          </a:lstStyle>
          <a:p>
            <a:endParaRPr lang="en-GB" altLang="en-US"/>
          </a:p>
        </p:txBody>
      </p:sp>
      <p:sp>
        <p:nvSpPr>
          <p:cNvPr id="23559" name="Rectangle 7"/>
          <p:cNvSpPr>
            <a:spLocks noGrp="1" noChangeArrowheads="1"/>
          </p:cNvSpPr>
          <p:nvPr>
            <p:ph type="sldNum" sz="quarter" idx="5"/>
          </p:nvPr>
        </p:nvSpPr>
        <p:spPr bwMode="auto">
          <a:xfrm>
            <a:off x="5625701" y="6458256"/>
            <a:ext cx="4300938" cy="33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a:defRPr kumimoji="0" sz="1200">
                <a:latin typeface="Times New Roman" pitchFamily="18" charset="0"/>
              </a:defRPr>
            </a:lvl1pPr>
          </a:lstStyle>
          <a:p>
            <a:fld id="{993511D6-A7E7-42E5-B4A3-4FABBF31869E}" type="slidenum">
              <a:rPr lang="en-GB" altLang="en-US"/>
              <a:pPr/>
              <a:t>‹#›</a:t>
            </a:fld>
            <a:endParaRPr lang="en-GB" altLang="en-US"/>
          </a:p>
        </p:txBody>
      </p:sp>
    </p:spTree>
    <p:extLst>
      <p:ext uri="{BB962C8B-B14F-4D97-AF65-F5344CB8AC3E}">
        <p14:creationId xmlns:p14="http://schemas.microsoft.com/office/powerpoint/2010/main" val="1129890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B23791-186F-4163-860A-9CDBA437F446}"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531DDF-180E-45AC-8914-B1C2637DDE21}" type="slidenum">
              <a:rPr lang="en-GB" smtClean="0"/>
              <a:t>‹#›</a:t>
            </a:fld>
            <a:endParaRPr lang="en-GB"/>
          </a:p>
        </p:txBody>
      </p:sp>
    </p:spTree>
    <p:extLst>
      <p:ext uri="{BB962C8B-B14F-4D97-AF65-F5344CB8AC3E}">
        <p14:creationId xmlns:p14="http://schemas.microsoft.com/office/powerpoint/2010/main" val="190261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B23791-186F-4163-860A-9CDBA437F446}"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531DDF-180E-45AC-8914-B1C2637DDE21}" type="slidenum">
              <a:rPr lang="en-GB" smtClean="0"/>
              <a:t>‹#›</a:t>
            </a:fld>
            <a:endParaRPr lang="en-GB"/>
          </a:p>
        </p:txBody>
      </p:sp>
    </p:spTree>
    <p:extLst>
      <p:ext uri="{BB962C8B-B14F-4D97-AF65-F5344CB8AC3E}">
        <p14:creationId xmlns:p14="http://schemas.microsoft.com/office/powerpoint/2010/main" val="3708925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B23791-186F-4163-860A-9CDBA437F446}"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531DDF-180E-45AC-8914-B1C2637DDE21}" type="slidenum">
              <a:rPr lang="en-GB" smtClean="0"/>
              <a:t>‹#›</a:t>
            </a:fld>
            <a:endParaRPr lang="en-GB"/>
          </a:p>
        </p:txBody>
      </p:sp>
    </p:spTree>
    <p:extLst>
      <p:ext uri="{BB962C8B-B14F-4D97-AF65-F5344CB8AC3E}">
        <p14:creationId xmlns:p14="http://schemas.microsoft.com/office/powerpoint/2010/main" val="400923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B23791-186F-4163-860A-9CDBA437F446}"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531DDF-180E-45AC-8914-B1C2637DDE21}" type="slidenum">
              <a:rPr lang="en-GB" smtClean="0"/>
              <a:t>‹#›</a:t>
            </a:fld>
            <a:endParaRPr lang="en-GB"/>
          </a:p>
        </p:txBody>
      </p:sp>
    </p:spTree>
    <p:extLst>
      <p:ext uri="{BB962C8B-B14F-4D97-AF65-F5344CB8AC3E}">
        <p14:creationId xmlns:p14="http://schemas.microsoft.com/office/powerpoint/2010/main" val="181772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B23791-186F-4163-860A-9CDBA437F446}"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531DDF-180E-45AC-8914-B1C2637DDE21}" type="slidenum">
              <a:rPr lang="en-GB" smtClean="0"/>
              <a:t>‹#›</a:t>
            </a:fld>
            <a:endParaRPr lang="en-GB"/>
          </a:p>
        </p:txBody>
      </p:sp>
    </p:spTree>
    <p:extLst>
      <p:ext uri="{BB962C8B-B14F-4D97-AF65-F5344CB8AC3E}">
        <p14:creationId xmlns:p14="http://schemas.microsoft.com/office/powerpoint/2010/main" val="314107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B23791-186F-4163-860A-9CDBA437F446}"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531DDF-180E-45AC-8914-B1C2637DDE21}" type="slidenum">
              <a:rPr lang="en-GB" smtClean="0"/>
              <a:t>‹#›</a:t>
            </a:fld>
            <a:endParaRPr lang="en-GB"/>
          </a:p>
        </p:txBody>
      </p:sp>
    </p:spTree>
    <p:extLst>
      <p:ext uri="{BB962C8B-B14F-4D97-AF65-F5344CB8AC3E}">
        <p14:creationId xmlns:p14="http://schemas.microsoft.com/office/powerpoint/2010/main" val="382246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B23791-186F-4163-860A-9CDBA437F446}" type="datetimeFigureOut">
              <a:rPr lang="en-GB" smtClean="0"/>
              <a:t>01/12/2025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531DDF-180E-45AC-8914-B1C2637DDE21}" type="slidenum">
              <a:rPr lang="en-GB" smtClean="0"/>
              <a:t>‹#›</a:t>
            </a:fld>
            <a:endParaRPr lang="en-GB"/>
          </a:p>
        </p:txBody>
      </p:sp>
    </p:spTree>
    <p:extLst>
      <p:ext uri="{BB962C8B-B14F-4D97-AF65-F5344CB8AC3E}">
        <p14:creationId xmlns:p14="http://schemas.microsoft.com/office/powerpoint/2010/main" val="129811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B23791-186F-4163-860A-9CDBA437F446}" type="datetimeFigureOut">
              <a:rPr lang="en-GB" smtClean="0"/>
              <a:t>01/12/2025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531DDF-180E-45AC-8914-B1C2637DDE21}" type="slidenum">
              <a:rPr lang="en-GB" smtClean="0"/>
              <a:t>‹#›</a:t>
            </a:fld>
            <a:endParaRPr lang="en-GB"/>
          </a:p>
        </p:txBody>
      </p:sp>
    </p:spTree>
    <p:extLst>
      <p:ext uri="{BB962C8B-B14F-4D97-AF65-F5344CB8AC3E}">
        <p14:creationId xmlns:p14="http://schemas.microsoft.com/office/powerpoint/2010/main" val="380598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23791-186F-4163-860A-9CDBA437F446}" type="datetimeFigureOut">
              <a:rPr lang="en-GB" smtClean="0"/>
              <a:t>01/12/2025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531DDF-180E-45AC-8914-B1C2637DDE21}" type="slidenum">
              <a:rPr lang="en-GB" smtClean="0"/>
              <a:t>‹#›</a:t>
            </a:fld>
            <a:endParaRPr lang="en-GB"/>
          </a:p>
        </p:txBody>
      </p:sp>
    </p:spTree>
    <p:extLst>
      <p:ext uri="{BB962C8B-B14F-4D97-AF65-F5344CB8AC3E}">
        <p14:creationId xmlns:p14="http://schemas.microsoft.com/office/powerpoint/2010/main" val="349874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B23791-186F-4163-860A-9CDBA437F446}"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531DDF-180E-45AC-8914-B1C2637DDE21}" type="slidenum">
              <a:rPr lang="en-GB" smtClean="0"/>
              <a:t>‹#›</a:t>
            </a:fld>
            <a:endParaRPr lang="en-GB"/>
          </a:p>
        </p:txBody>
      </p:sp>
    </p:spTree>
    <p:extLst>
      <p:ext uri="{BB962C8B-B14F-4D97-AF65-F5344CB8AC3E}">
        <p14:creationId xmlns:p14="http://schemas.microsoft.com/office/powerpoint/2010/main" val="148139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B23791-186F-4163-860A-9CDBA437F446}"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531DDF-180E-45AC-8914-B1C2637DDE21}" type="slidenum">
              <a:rPr lang="en-GB" smtClean="0"/>
              <a:t>‹#›</a:t>
            </a:fld>
            <a:endParaRPr lang="en-GB"/>
          </a:p>
        </p:txBody>
      </p:sp>
    </p:spTree>
    <p:extLst>
      <p:ext uri="{BB962C8B-B14F-4D97-AF65-F5344CB8AC3E}">
        <p14:creationId xmlns:p14="http://schemas.microsoft.com/office/powerpoint/2010/main" val="357354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4664"/>
            <a:ext cx="8229600" cy="7200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23791-186F-4163-860A-9CDBA437F446}" type="datetimeFigureOut">
              <a:rPr lang="en-GB" smtClean="0"/>
              <a:t>01/12/2025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31DDF-180E-45AC-8914-B1C2637DDE21}" type="slidenum">
              <a:rPr lang="en-GB" smtClean="0"/>
              <a:t>‹#›</a:t>
            </a:fld>
            <a:endParaRPr lang="en-GB"/>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65504" y="146796"/>
            <a:ext cx="2149896" cy="89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1973" y="1268760"/>
            <a:ext cx="9144000" cy="476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983167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eprivation.nisra.gov.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argaret.mccammon@midulstercouncil.org" TargetMode="External"/><Relationship Id="rId2" Type="http://schemas.openxmlformats.org/officeDocument/2006/relationships/hyperlink" Target="mailto:gary.lavery@midulstercouncil.org" TargetMode="External"/><Relationship Id="rId1" Type="http://schemas.openxmlformats.org/officeDocument/2006/relationships/slideLayout" Target="../slideLayouts/slideLayout2.xml"/><Relationship Id="rId5" Type="http://schemas.openxmlformats.org/officeDocument/2006/relationships/hyperlink" Target="mailto:anne.barrett@midulstercouncil.org" TargetMode="External"/><Relationship Id="rId4" Type="http://schemas.openxmlformats.org/officeDocument/2006/relationships/hyperlink" Target="mailto:paula.kelly@midulstercouncil.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idulstercouncil.org/resident/gra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31D14E-9340-0C29-A9D9-D1AB4A5390C0}"/>
              </a:ext>
            </a:extLst>
          </p:cNvPr>
          <p:cNvSpPr>
            <a:spLocks noGrp="1"/>
          </p:cNvSpPr>
          <p:nvPr>
            <p:ph type="title"/>
          </p:nvPr>
        </p:nvSpPr>
        <p:spPr>
          <a:xfrm>
            <a:off x="457200" y="404664"/>
            <a:ext cx="8229600" cy="720080"/>
          </a:xfrm>
        </p:spPr>
        <p:txBody>
          <a:bodyPr>
            <a:normAutofit fontScale="90000"/>
          </a:bodyPr>
          <a:lstStyle/>
          <a:p>
            <a:r>
              <a:rPr lang="en-US" dirty="0"/>
              <a:t>2026 - 2029</a:t>
            </a:r>
          </a:p>
        </p:txBody>
      </p:sp>
      <p:pic>
        <p:nvPicPr>
          <p:cNvPr id="3" name="Picture 2">
            <a:extLst>
              <a:ext uri="{FF2B5EF4-FFF2-40B4-BE49-F238E27FC236}">
                <a16:creationId xmlns:a16="http://schemas.microsoft.com/office/drawing/2014/main" id="{C4DE6793-F48F-6527-6177-4AA8DDC8432B}"/>
              </a:ext>
            </a:extLst>
          </p:cNvPr>
          <p:cNvPicPr>
            <a:picLocks noChangeAspect="1"/>
          </p:cNvPicPr>
          <p:nvPr/>
        </p:nvPicPr>
        <p:blipFill>
          <a:blip r:embed="rId2"/>
          <a:stretch>
            <a:fillRect/>
          </a:stretch>
        </p:blipFill>
        <p:spPr>
          <a:xfrm>
            <a:off x="861864" y="1484784"/>
            <a:ext cx="7812360" cy="5208240"/>
          </a:xfrm>
          <a:prstGeom prst="rect">
            <a:avLst/>
          </a:prstGeom>
        </p:spPr>
      </p:pic>
    </p:spTree>
    <p:extLst>
      <p:ext uri="{BB962C8B-B14F-4D97-AF65-F5344CB8AC3E}">
        <p14:creationId xmlns:p14="http://schemas.microsoft.com/office/powerpoint/2010/main" val="343645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4BD7-A094-C63D-ACAC-0044B876A00E}"/>
              </a:ext>
            </a:extLst>
          </p:cNvPr>
          <p:cNvSpPr>
            <a:spLocks noGrp="1"/>
          </p:cNvSpPr>
          <p:nvPr>
            <p:ph type="title"/>
          </p:nvPr>
        </p:nvSpPr>
        <p:spPr/>
        <p:txBody>
          <a:bodyPr>
            <a:normAutofit fontScale="90000"/>
          </a:bodyPr>
          <a:lstStyle/>
          <a:p>
            <a:pPr algn="l"/>
            <a:br>
              <a:rPr lang="en-US" dirty="0"/>
            </a:br>
            <a:r>
              <a:rPr lang="en-US" sz="2700" dirty="0"/>
              <a:t>Q17. Evidence of Need </a:t>
            </a:r>
            <a:br>
              <a:rPr lang="en-US" sz="2700" dirty="0"/>
            </a:br>
            <a:r>
              <a:rPr lang="en-US" sz="2700" dirty="0"/>
              <a:t>(15 points)</a:t>
            </a:r>
            <a:br>
              <a:rPr lang="en-US" dirty="0"/>
            </a:br>
            <a:endParaRPr lang="en-GB" dirty="0"/>
          </a:p>
        </p:txBody>
      </p:sp>
      <p:sp>
        <p:nvSpPr>
          <p:cNvPr id="3" name="Content Placeholder 2">
            <a:extLst>
              <a:ext uri="{FF2B5EF4-FFF2-40B4-BE49-F238E27FC236}">
                <a16:creationId xmlns:a16="http://schemas.microsoft.com/office/drawing/2014/main" id="{9892CA07-9BED-BBFE-7F27-FE6B3A0DBDB3}"/>
              </a:ext>
            </a:extLst>
          </p:cNvPr>
          <p:cNvSpPr>
            <a:spLocks noGrp="1"/>
          </p:cNvSpPr>
          <p:nvPr>
            <p:ph idx="1"/>
          </p:nvPr>
        </p:nvSpPr>
        <p:spPr/>
        <p:txBody>
          <a:bodyPr>
            <a:normAutofit fontScale="55000" lnSpcReduction="20000"/>
          </a:bodyPr>
          <a:lstStyle/>
          <a:p>
            <a:pPr marL="0" indent="0">
              <a:buNone/>
            </a:pPr>
            <a:r>
              <a:rPr lang="en-US" dirty="0"/>
              <a:t>What evidence demonstrates the need for this project in your community?  </a:t>
            </a:r>
          </a:p>
          <a:p>
            <a:pPr marL="0" indent="0">
              <a:buNone/>
            </a:pPr>
            <a:endParaRPr lang="en-US" dirty="0"/>
          </a:p>
          <a:p>
            <a:r>
              <a:rPr lang="en-US" dirty="0"/>
              <a:t>Score 5 (Excellent): Compelling evidence of significant community need supported by multiple data sources (e.g. surveys, community consultations, existing research). Clear gap analysis provided.</a:t>
            </a:r>
          </a:p>
          <a:p>
            <a:pPr marL="0" indent="0">
              <a:buNone/>
            </a:pPr>
            <a:endParaRPr lang="en-US" dirty="0"/>
          </a:p>
          <a:p>
            <a:r>
              <a:rPr lang="en-US" dirty="0"/>
              <a:t>Score 4 (Good): Strong evidence of community need with good data support from reliable sources. Gap analysis is present and convincing.</a:t>
            </a:r>
          </a:p>
          <a:p>
            <a:pPr marL="0" indent="0">
              <a:buNone/>
            </a:pPr>
            <a:endParaRPr lang="en-US" dirty="0"/>
          </a:p>
          <a:p>
            <a:r>
              <a:rPr lang="en-US" dirty="0"/>
              <a:t>Score 3 (Satisfactory): Adequate evidence of need with some supporting data. Basic understanding of community gaps demonstrated.</a:t>
            </a:r>
          </a:p>
          <a:p>
            <a:pPr marL="0" indent="0">
              <a:buNone/>
            </a:pPr>
            <a:endParaRPr lang="en-US" dirty="0"/>
          </a:p>
          <a:p>
            <a:r>
              <a:rPr lang="en-US" dirty="0"/>
              <a:t>Score 2 (Needs Improvement): Limited evidence of need with minimal supporting data. Assumptions may not be well-supported.</a:t>
            </a:r>
          </a:p>
          <a:p>
            <a:pPr marL="0" indent="0">
              <a:buNone/>
            </a:pPr>
            <a:endParaRPr lang="en-US" dirty="0"/>
          </a:p>
          <a:p>
            <a:r>
              <a:rPr lang="en-US" dirty="0"/>
              <a:t>Score 1 (Poor): Little to no evidence of genuine community need. Appears to be solution-driven rather than needs-driven.</a:t>
            </a:r>
          </a:p>
          <a:p>
            <a:endParaRPr lang="en-GB" dirty="0"/>
          </a:p>
        </p:txBody>
      </p:sp>
    </p:spTree>
    <p:extLst>
      <p:ext uri="{BB962C8B-B14F-4D97-AF65-F5344CB8AC3E}">
        <p14:creationId xmlns:p14="http://schemas.microsoft.com/office/powerpoint/2010/main" val="3068729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8869-3B1D-1203-CAD1-AFAC80BEEED1}"/>
              </a:ext>
            </a:extLst>
          </p:cNvPr>
          <p:cNvSpPr>
            <a:spLocks noGrp="1"/>
          </p:cNvSpPr>
          <p:nvPr>
            <p:ph type="title"/>
          </p:nvPr>
        </p:nvSpPr>
        <p:spPr/>
        <p:txBody>
          <a:bodyPr>
            <a:noAutofit/>
          </a:bodyPr>
          <a:lstStyle/>
          <a:p>
            <a:pPr algn="l"/>
            <a:br>
              <a:rPr lang="en-US" sz="2400" dirty="0"/>
            </a:br>
            <a:r>
              <a:rPr lang="en-US" sz="2400" dirty="0"/>
              <a:t>Q18. Community Involvement </a:t>
            </a:r>
            <a:br>
              <a:rPr lang="en-US" sz="2400" dirty="0"/>
            </a:br>
            <a:r>
              <a:rPr lang="en-US" sz="2400" dirty="0"/>
              <a:t>(10 points)</a:t>
            </a:r>
            <a:br>
              <a:rPr lang="en-US" sz="2400" dirty="0"/>
            </a:br>
            <a:endParaRPr lang="en-GB" sz="2400" dirty="0"/>
          </a:p>
        </p:txBody>
      </p:sp>
      <p:sp>
        <p:nvSpPr>
          <p:cNvPr id="3" name="Content Placeholder 2">
            <a:extLst>
              <a:ext uri="{FF2B5EF4-FFF2-40B4-BE49-F238E27FC236}">
                <a16:creationId xmlns:a16="http://schemas.microsoft.com/office/drawing/2014/main" id="{D46FD29A-E58A-165D-C898-A4BD94258BB1}"/>
              </a:ext>
            </a:extLst>
          </p:cNvPr>
          <p:cNvSpPr>
            <a:spLocks noGrp="1"/>
          </p:cNvSpPr>
          <p:nvPr>
            <p:ph idx="1"/>
          </p:nvPr>
        </p:nvSpPr>
        <p:spPr/>
        <p:txBody>
          <a:bodyPr>
            <a:noAutofit/>
          </a:bodyPr>
          <a:lstStyle/>
          <a:p>
            <a:pPr marL="0" indent="0">
              <a:buNone/>
            </a:pPr>
            <a:r>
              <a:rPr lang="en-US" sz="1600" dirty="0"/>
              <a:t>Has the community been involved in developing this project? If so, tell us how.</a:t>
            </a:r>
          </a:p>
          <a:p>
            <a:pPr marL="0" indent="0">
              <a:buNone/>
            </a:pPr>
            <a:endParaRPr lang="en-US" sz="1600" dirty="0"/>
          </a:p>
          <a:p>
            <a:r>
              <a:rPr lang="en-US" sz="1600" dirty="0"/>
              <a:t>Score 5 (Excellent): Extensive, meaningful community involvement throughout project design. Multiple engagement methods used. Clear evidence of community ownership and co-design. Diverse community voices included.</a:t>
            </a:r>
          </a:p>
          <a:p>
            <a:pPr marL="0" indent="0">
              <a:buNone/>
            </a:pPr>
            <a:endParaRPr lang="en-US" sz="1600" dirty="0"/>
          </a:p>
          <a:p>
            <a:r>
              <a:rPr lang="en-US" sz="1600" dirty="0"/>
              <a:t>Score 4 (Good): Strong community involvement with good engagement methods. Community input clearly influenced project design. Reasonable diversity of participants</a:t>
            </a:r>
          </a:p>
          <a:p>
            <a:pPr marL="0" indent="0">
              <a:buNone/>
            </a:pPr>
            <a:endParaRPr lang="en-US" sz="1600" dirty="0"/>
          </a:p>
          <a:p>
            <a:r>
              <a:rPr lang="en-US" sz="1600" dirty="0"/>
              <a:t>Score 3 (Satisfactory): Adequate community involvement with basic consultation. Some evidence that community input was considered in project planning.</a:t>
            </a:r>
          </a:p>
          <a:p>
            <a:pPr marL="0" indent="0">
              <a:buNone/>
            </a:pPr>
            <a:endParaRPr lang="en-US" sz="1600" dirty="0"/>
          </a:p>
          <a:p>
            <a:r>
              <a:rPr lang="en-US" sz="1600" dirty="0"/>
              <a:t>Score 2 (Needs Improvement): Limited community involvement. Consultation appears superficial or token. Minimal evidence of community input influencing design.</a:t>
            </a:r>
          </a:p>
          <a:p>
            <a:pPr marL="0" indent="0">
              <a:buNone/>
            </a:pPr>
            <a:endParaRPr lang="en-US" sz="1600" dirty="0"/>
          </a:p>
          <a:p>
            <a:r>
              <a:rPr lang="en-US" sz="1600" dirty="0"/>
              <a:t>Score 1 (Poor): Little to no genuine community involvement. Project appears to be designed without meaningful community input.</a:t>
            </a:r>
          </a:p>
        </p:txBody>
      </p:sp>
    </p:spTree>
    <p:extLst>
      <p:ext uri="{BB962C8B-B14F-4D97-AF65-F5344CB8AC3E}">
        <p14:creationId xmlns:p14="http://schemas.microsoft.com/office/powerpoint/2010/main" val="9671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5460E-2316-9477-1880-88A1F8EA744F}"/>
              </a:ext>
            </a:extLst>
          </p:cNvPr>
          <p:cNvSpPr>
            <a:spLocks noGrp="1"/>
          </p:cNvSpPr>
          <p:nvPr>
            <p:ph type="title"/>
          </p:nvPr>
        </p:nvSpPr>
        <p:spPr>
          <a:xfrm>
            <a:off x="611560" y="371797"/>
            <a:ext cx="8229600" cy="720080"/>
          </a:xfrm>
        </p:spPr>
        <p:txBody>
          <a:bodyPr>
            <a:noAutofit/>
          </a:bodyPr>
          <a:lstStyle/>
          <a:p>
            <a:pPr algn="l"/>
            <a:r>
              <a:rPr lang="en-GB" sz="2400" dirty="0"/>
              <a:t>Q19. Contribution to Defined Outcomes</a:t>
            </a:r>
            <a:br>
              <a:rPr lang="en-GB" sz="2400" dirty="0"/>
            </a:br>
            <a:r>
              <a:rPr lang="en-GB" sz="2400" dirty="0"/>
              <a:t> (20 points)</a:t>
            </a:r>
          </a:p>
        </p:txBody>
      </p:sp>
      <p:sp>
        <p:nvSpPr>
          <p:cNvPr id="3" name="Content Placeholder 2">
            <a:extLst>
              <a:ext uri="{FF2B5EF4-FFF2-40B4-BE49-F238E27FC236}">
                <a16:creationId xmlns:a16="http://schemas.microsoft.com/office/drawing/2014/main" id="{AF062A7C-9BFB-4B16-B7E5-BF992AFEAECA}"/>
              </a:ext>
            </a:extLst>
          </p:cNvPr>
          <p:cNvSpPr>
            <a:spLocks noGrp="1"/>
          </p:cNvSpPr>
          <p:nvPr>
            <p:ph idx="1"/>
          </p:nvPr>
        </p:nvSpPr>
        <p:spPr/>
        <p:txBody>
          <a:bodyPr>
            <a:normAutofit fontScale="32500" lnSpcReduction="20000"/>
          </a:bodyPr>
          <a:lstStyle/>
          <a:p>
            <a:pPr marL="0" indent="0">
              <a:buNone/>
            </a:pPr>
            <a:r>
              <a:rPr lang="en-GB" sz="3700" dirty="0"/>
              <a:t>Explain how your project contributes to one or more of the outcomes listed below?</a:t>
            </a:r>
          </a:p>
          <a:p>
            <a:pPr marL="0" indent="0">
              <a:buNone/>
            </a:pPr>
            <a:endParaRPr lang="en-GB" sz="3700" b="1" dirty="0"/>
          </a:p>
          <a:p>
            <a:r>
              <a:rPr lang="en-GB" sz="3700" b="1" dirty="0"/>
              <a:t>Communities are stronger and more confident.</a:t>
            </a:r>
            <a:endParaRPr lang="en-GB" sz="3700" dirty="0"/>
          </a:p>
          <a:p>
            <a:r>
              <a:rPr lang="en-GB" sz="3700" b="1" dirty="0"/>
              <a:t>Communities experience less disadvantage or poverty.</a:t>
            </a:r>
          </a:p>
          <a:p>
            <a:r>
              <a:rPr lang="en-GB" sz="3700" b="1" dirty="0"/>
              <a:t>Communities are safer.</a:t>
            </a:r>
            <a:endParaRPr lang="en-GB" sz="3700" dirty="0"/>
          </a:p>
          <a:p>
            <a:r>
              <a:rPr lang="en-GB" sz="3700" b="1" dirty="0"/>
              <a:t>Communities are more shared and inclusive.</a:t>
            </a:r>
          </a:p>
          <a:p>
            <a:pPr marL="0" indent="0">
              <a:buNone/>
            </a:pPr>
            <a:endParaRPr lang="en-GB" sz="3700" dirty="0"/>
          </a:p>
          <a:p>
            <a:pPr marL="0" indent="0">
              <a:buNone/>
            </a:pPr>
            <a:r>
              <a:rPr lang="en-GB" sz="3700" dirty="0"/>
              <a:t>Score 5 (Excellent): Clear, direct alignment with one or more outcomes. Well-defined logic model showing how activities lead to outputs and outcomes. Strong, measurable indicators with realistic targets.</a:t>
            </a:r>
          </a:p>
          <a:p>
            <a:pPr marL="0" indent="0">
              <a:buNone/>
            </a:pPr>
            <a:endParaRPr lang="en-GB" sz="3700" dirty="0"/>
          </a:p>
          <a:p>
            <a:pPr marL="0" indent="0">
              <a:buNone/>
            </a:pPr>
            <a:r>
              <a:rPr lang="en-GB" sz="3700" dirty="0"/>
              <a:t>Score 4 (Good): Good alignment with one or more outcomes. Logical connection between activities and expected results. Measurable indicators provided.</a:t>
            </a:r>
          </a:p>
          <a:p>
            <a:pPr marL="0" indent="0">
              <a:buNone/>
            </a:pPr>
            <a:endParaRPr lang="en-GB" sz="3700" dirty="0"/>
          </a:p>
          <a:p>
            <a:pPr marL="0" indent="0">
              <a:buNone/>
            </a:pPr>
            <a:r>
              <a:rPr lang="en-GB" sz="3700" dirty="0"/>
              <a:t>Score 3 (Satisfactory): Adequate alignment with one or more outcomes. Basic logic connecting activities to results. Some measurable indicators identified.</a:t>
            </a:r>
          </a:p>
          <a:p>
            <a:pPr marL="0" indent="0">
              <a:buNone/>
            </a:pPr>
            <a:endParaRPr lang="en-GB" sz="3700" dirty="0"/>
          </a:p>
          <a:p>
            <a:pPr marL="0" indent="0">
              <a:buNone/>
            </a:pPr>
            <a:r>
              <a:rPr lang="en-GB" sz="3700" dirty="0"/>
              <a:t>Score 2 (Needs Improvement): Weak alignment with outcomes. Unclear connection between activities and expected results. Limited or poorly defined indicators.</a:t>
            </a:r>
          </a:p>
          <a:p>
            <a:pPr marL="0" indent="0">
              <a:buNone/>
            </a:pPr>
            <a:endParaRPr lang="en-GB" sz="3700" dirty="0"/>
          </a:p>
          <a:p>
            <a:pPr marL="0" indent="0">
              <a:buNone/>
            </a:pPr>
            <a:r>
              <a:rPr lang="en-GB" sz="3700" dirty="0"/>
              <a:t>Score 1 (Poor): Little to no alignment with outcomes. No clear pathway from activities to results. Lack of meaningful indicators.</a:t>
            </a:r>
          </a:p>
          <a:p>
            <a:pPr marL="0" indent="0">
              <a:buNone/>
            </a:pPr>
            <a:endParaRPr lang="en-GB" sz="3700" dirty="0"/>
          </a:p>
          <a:p>
            <a:pPr marL="0" indent="0">
              <a:buNone/>
            </a:pPr>
            <a:r>
              <a:rPr lang="en-GB" sz="3700" dirty="0"/>
              <a:t>Example: If we deliver monthly Cultural &amp; Arts Events/Speakers then 50–60 attendees per month from across the district will benefit from increased awareness and appreciation of local heritage and diverse cultures, improved community cohesion and mutual understanding, enhanced pride in local identity and traditions, Stronger intercultural relationships and networks and a Strengthened sense of belonging among participants.  Leading to A more shared and inclusive community, A stronger and more confident community and A Safer Community.</a:t>
            </a:r>
          </a:p>
          <a:p>
            <a:pPr marL="0" indent="0">
              <a:buNone/>
            </a:pPr>
            <a:endParaRPr lang="en-GB" sz="3700" dirty="0"/>
          </a:p>
          <a:p>
            <a:pPr marL="0" indent="0">
              <a:buNone/>
            </a:pPr>
            <a:endParaRPr lang="en-GB" dirty="0"/>
          </a:p>
        </p:txBody>
      </p:sp>
    </p:spTree>
    <p:extLst>
      <p:ext uri="{BB962C8B-B14F-4D97-AF65-F5344CB8AC3E}">
        <p14:creationId xmlns:p14="http://schemas.microsoft.com/office/powerpoint/2010/main" val="92297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1233-E3FA-6932-95B1-03F8FD13C7CD}"/>
              </a:ext>
            </a:extLst>
          </p:cNvPr>
          <p:cNvSpPr>
            <a:spLocks noGrp="1"/>
          </p:cNvSpPr>
          <p:nvPr>
            <p:ph type="title"/>
          </p:nvPr>
        </p:nvSpPr>
        <p:spPr/>
        <p:txBody>
          <a:bodyPr>
            <a:noAutofit/>
          </a:bodyPr>
          <a:lstStyle/>
          <a:p>
            <a:pPr algn="l"/>
            <a:br>
              <a:rPr lang="en-US" sz="2400" dirty="0"/>
            </a:br>
            <a:r>
              <a:rPr lang="en-US" sz="2400" dirty="0"/>
              <a:t>Q20. Rural or High Deprivation Focus </a:t>
            </a:r>
            <a:br>
              <a:rPr lang="en-US" sz="2400" dirty="0"/>
            </a:br>
            <a:r>
              <a:rPr lang="en-US" sz="2400" dirty="0"/>
              <a:t>(5 points)</a:t>
            </a:r>
            <a:br>
              <a:rPr lang="en-US" sz="2400" dirty="0"/>
            </a:br>
            <a:endParaRPr lang="en-GB" sz="2400" dirty="0"/>
          </a:p>
        </p:txBody>
      </p:sp>
      <p:sp>
        <p:nvSpPr>
          <p:cNvPr id="3" name="Content Placeholder 2">
            <a:extLst>
              <a:ext uri="{FF2B5EF4-FFF2-40B4-BE49-F238E27FC236}">
                <a16:creationId xmlns:a16="http://schemas.microsoft.com/office/drawing/2014/main" id="{A879B9AA-6911-F7C0-7A90-F359C6D4AE40}"/>
              </a:ext>
            </a:extLst>
          </p:cNvPr>
          <p:cNvSpPr>
            <a:spLocks noGrp="1"/>
          </p:cNvSpPr>
          <p:nvPr>
            <p:ph idx="1"/>
          </p:nvPr>
        </p:nvSpPr>
        <p:spPr/>
        <p:txBody>
          <a:bodyPr>
            <a:normAutofit fontScale="25000" lnSpcReduction="20000"/>
          </a:bodyPr>
          <a:lstStyle/>
          <a:p>
            <a:pPr marL="0" indent="0">
              <a:buNone/>
            </a:pPr>
            <a:r>
              <a:rPr lang="en-GB" sz="5600" dirty="0"/>
              <a:t>Does your project benefit rural communities and/or areas of high deprivation?</a:t>
            </a:r>
          </a:p>
          <a:p>
            <a:pPr marL="0" indent="0">
              <a:buNone/>
            </a:pPr>
            <a:endParaRPr lang="en-GB" sz="5600" dirty="0"/>
          </a:p>
          <a:p>
            <a:r>
              <a:rPr lang="en-GB" sz="5600" dirty="0"/>
              <a:t>For local area statistics see </a:t>
            </a:r>
            <a:r>
              <a:rPr lang="en-GB" sz="5600" u="sng" dirty="0">
                <a:hlinkClick r:id="rId2"/>
              </a:rPr>
              <a:t>https://deprivation.nisra.gov.uk/</a:t>
            </a:r>
            <a:r>
              <a:rPr lang="en-GB" sz="5600" dirty="0"/>
              <a:t> </a:t>
            </a:r>
          </a:p>
          <a:p>
            <a:endParaRPr lang="en-GB" sz="5600" dirty="0"/>
          </a:p>
          <a:p>
            <a:pPr marL="0" indent="0">
              <a:buNone/>
            </a:pPr>
            <a:r>
              <a:rPr lang="en-GB" sz="5600" dirty="0"/>
              <a:t>Score 5 (Excellent): Targets rural and highly deprived areas, with clear evidence of how these contexts shape project design.</a:t>
            </a:r>
          </a:p>
          <a:p>
            <a:pPr marL="0" lvl="0" indent="0">
              <a:buNone/>
            </a:pPr>
            <a:r>
              <a:rPr lang="en-GB" sz="5600" b="1" dirty="0"/>
              <a:t>Multiple Deprivation Rank is </a:t>
            </a:r>
            <a:r>
              <a:rPr lang="en-GB" sz="5600" dirty="0"/>
              <a:t>below 93, placing it in Mid Ulster’s top 10% most deprived areas.</a:t>
            </a:r>
          </a:p>
          <a:p>
            <a:pPr marL="0" lvl="0" indent="0">
              <a:buNone/>
            </a:pPr>
            <a:r>
              <a:rPr lang="en-GB" sz="5600" b="1" u="sng" dirty="0"/>
              <a:t>And/or Access to Services Deprivation Domain Rank </a:t>
            </a:r>
            <a:r>
              <a:rPr lang="en-GB" sz="5600" dirty="0"/>
              <a:t>is below 93, placing it in Mid Ulster’s top 10%  </a:t>
            </a:r>
          </a:p>
          <a:p>
            <a:pPr lvl="0"/>
            <a:endParaRPr lang="en-GB" sz="5600" dirty="0"/>
          </a:p>
          <a:p>
            <a:pPr marL="0" indent="0">
              <a:buNone/>
            </a:pPr>
            <a:r>
              <a:rPr lang="en-GB" sz="5600" dirty="0"/>
              <a:t>Score 4 (Good): Project serves rural areas or significantly deprived communities. Good understanding of rural/deprivation challenges addressed.</a:t>
            </a:r>
          </a:p>
          <a:p>
            <a:pPr marL="0" lvl="0" indent="0">
              <a:buNone/>
            </a:pPr>
            <a:r>
              <a:rPr lang="en-GB" sz="5600" b="1" dirty="0"/>
              <a:t>Multiple</a:t>
            </a:r>
            <a:r>
              <a:rPr lang="en-GB" sz="5600" dirty="0"/>
              <a:t> </a:t>
            </a:r>
            <a:r>
              <a:rPr lang="en-GB" sz="5600" b="1" dirty="0"/>
              <a:t>Deprivation Rank is </a:t>
            </a:r>
            <a:r>
              <a:rPr lang="en-GB" sz="5600" dirty="0"/>
              <a:t>below 182 for deprivation, placing it in Mid Ulster’s top 20% most deprived areas.</a:t>
            </a:r>
          </a:p>
          <a:p>
            <a:pPr marL="0" lvl="0" indent="0">
              <a:buNone/>
            </a:pPr>
            <a:r>
              <a:rPr lang="en-GB" sz="5600" b="1" u="sng" dirty="0"/>
              <a:t>And/or Access to Services Deprivation Domain Rank </a:t>
            </a:r>
            <a:r>
              <a:rPr lang="en-GB" sz="5600" dirty="0"/>
              <a:t>is below 182, placing it in Mid Ulster’s top 20% most deprived  </a:t>
            </a:r>
          </a:p>
          <a:p>
            <a:pPr lvl="0"/>
            <a:endParaRPr lang="en-GB" sz="5600" dirty="0"/>
          </a:p>
          <a:p>
            <a:pPr marL="0" indent="0">
              <a:buNone/>
            </a:pPr>
            <a:r>
              <a:rPr lang="en-GB" sz="5600" dirty="0"/>
              <a:t>Score 3 (Satisfactory): Project serves areas with moderate rural characteristics or deprivation levels. Some consideration of rural/deprivation factors.</a:t>
            </a:r>
          </a:p>
          <a:p>
            <a:pPr marL="0" lvl="0" indent="0">
              <a:buNone/>
            </a:pPr>
            <a:r>
              <a:rPr lang="en-GB" sz="5600" b="1" dirty="0"/>
              <a:t>Multiple</a:t>
            </a:r>
            <a:r>
              <a:rPr lang="en-GB" sz="5600" dirty="0"/>
              <a:t> </a:t>
            </a:r>
            <a:r>
              <a:rPr lang="en-GB" sz="5600" b="1" dirty="0"/>
              <a:t>Deprivation Rank is </a:t>
            </a:r>
            <a:r>
              <a:rPr lang="en-GB" sz="5600" dirty="0"/>
              <a:t>below 360 for deprivation, placing it in Mid Ulster’s top 40% most deprived</a:t>
            </a:r>
          </a:p>
          <a:p>
            <a:pPr marL="0" lvl="0" indent="0">
              <a:buNone/>
            </a:pPr>
            <a:r>
              <a:rPr lang="en-GB" sz="5600" b="1" dirty="0"/>
              <a:t>And/or Access to Services Deprivation Domain Rank </a:t>
            </a:r>
            <a:r>
              <a:rPr lang="en-GB" sz="5600" dirty="0"/>
              <a:t>is below 360, </a:t>
            </a:r>
            <a:r>
              <a:rPr lang="en-GB" sz="5600" u="sng" dirty="0"/>
              <a:t>placing it in Mid Ulster’s top 40% most deprived</a:t>
            </a:r>
          </a:p>
          <a:p>
            <a:pPr marL="0" lvl="0" indent="0">
              <a:buNone/>
            </a:pPr>
            <a:endParaRPr lang="en-GB" sz="5600" dirty="0"/>
          </a:p>
          <a:p>
            <a:pPr marL="0" indent="0">
              <a:buNone/>
            </a:pPr>
            <a:r>
              <a:rPr lang="en-GB" sz="5600" dirty="0"/>
              <a:t>Score 2 (Limited): Serves mixed areas with some rural or deprived populations but limited focus on these characteristics.</a:t>
            </a:r>
          </a:p>
          <a:p>
            <a:pPr marL="0" indent="0">
              <a:buNone/>
            </a:pPr>
            <a:endParaRPr lang="en-GB" sz="5600" dirty="0"/>
          </a:p>
          <a:p>
            <a:pPr marL="0" indent="0">
              <a:buNone/>
            </a:pPr>
            <a:r>
              <a:rPr lang="en-GB" sz="5600" dirty="0"/>
              <a:t>Score 1 (Poor): Primarily serves urban or affluent areas with minimal rural or deprived populations benefiting.</a:t>
            </a:r>
            <a:br>
              <a:rPr lang="en-GB" sz="5600" b="1" dirty="0"/>
            </a:br>
            <a:endParaRPr lang="en-GB" sz="56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045637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CF-BBF3-9DE1-CFD1-9D1F115C8638}"/>
              </a:ext>
            </a:extLst>
          </p:cNvPr>
          <p:cNvSpPr>
            <a:spLocks noGrp="1"/>
          </p:cNvSpPr>
          <p:nvPr>
            <p:ph type="title"/>
          </p:nvPr>
        </p:nvSpPr>
        <p:spPr/>
        <p:txBody>
          <a:bodyPr>
            <a:noAutofit/>
          </a:bodyPr>
          <a:lstStyle/>
          <a:p>
            <a:pPr algn="l"/>
            <a:br>
              <a:rPr lang="en-US" sz="2400" dirty="0"/>
            </a:br>
            <a:r>
              <a:rPr lang="en-US" sz="2400" dirty="0"/>
              <a:t>Q21. Partnership Working </a:t>
            </a:r>
            <a:br>
              <a:rPr lang="en-US" sz="2400" dirty="0"/>
            </a:br>
            <a:r>
              <a:rPr lang="en-US" sz="2400" dirty="0"/>
              <a:t>(5 points)</a:t>
            </a:r>
            <a:br>
              <a:rPr lang="en-US" sz="2400" dirty="0"/>
            </a:br>
            <a:endParaRPr lang="en-GB" sz="2400" dirty="0"/>
          </a:p>
        </p:txBody>
      </p:sp>
      <p:sp>
        <p:nvSpPr>
          <p:cNvPr id="3" name="Content Placeholder 2">
            <a:extLst>
              <a:ext uri="{FF2B5EF4-FFF2-40B4-BE49-F238E27FC236}">
                <a16:creationId xmlns:a16="http://schemas.microsoft.com/office/drawing/2014/main" id="{AE61540C-92FA-6C51-D26D-47FC44FB9E83}"/>
              </a:ext>
            </a:extLst>
          </p:cNvPr>
          <p:cNvSpPr>
            <a:spLocks noGrp="1"/>
          </p:cNvSpPr>
          <p:nvPr>
            <p:ph idx="1"/>
          </p:nvPr>
        </p:nvSpPr>
        <p:spPr/>
        <p:txBody>
          <a:bodyPr>
            <a:normAutofit fontScale="25000" lnSpcReduction="20000"/>
          </a:bodyPr>
          <a:lstStyle/>
          <a:p>
            <a:pPr marL="0" indent="0">
              <a:buNone/>
            </a:pPr>
            <a:r>
              <a:rPr lang="en-US" sz="6200" dirty="0"/>
              <a:t>Are you working with other organisations or partners to deliver this project/programme?</a:t>
            </a:r>
          </a:p>
          <a:p>
            <a:pPr marL="0" indent="0">
              <a:buNone/>
            </a:pPr>
            <a:endParaRPr lang="en-US" sz="6200" dirty="0"/>
          </a:p>
          <a:p>
            <a:pPr marL="0" indent="0">
              <a:buNone/>
            </a:pPr>
            <a:r>
              <a:rPr lang="en-US" sz="6200" dirty="0"/>
              <a:t>Score 5 (Excellent): Strong, strategic partnerships with multiple organisations across sectors (community, statutory, private, voluntary). Clear partnership agreements, defined roles, and evidence of collaborative planning and delivery.</a:t>
            </a:r>
          </a:p>
          <a:p>
            <a:pPr marL="0" indent="0">
              <a:buNone/>
            </a:pPr>
            <a:endParaRPr lang="en-US" sz="6200" dirty="0"/>
          </a:p>
          <a:p>
            <a:pPr marL="0" indent="0">
              <a:buNone/>
            </a:pPr>
            <a:r>
              <a:rPr lang="en-US" sz="6200" dirty="0"/>
              <a:t>Score 4 (Good): Good partnerships with several organisations. Partnership roles defined and collaborative approach evident in project design.</a:t>
            </a:r>
          </a:p>
          <a:p>
            <a:pPr marL="0" indent="0">
              <a:buNone/>
            </a:pPr>
            <a:endParaRPr lang="en-US" sz="6200" dirty="0"/>
          </a:p>
          <a:p>
            <a:pPr marL="0" indent="0">
              <a:buNone/>
            </a:pPr>
            <a:r>
              <a:rPr lang="en-US" sz="6200" dirty="0"/>
              <a:t>Score 3 (Satisfactory): Basic partnerships established with at least 2-3 other organisations. Some evidence of collaborative working.</a:t>
            </a:r>
          </a:p>
          <a:p>
            <a:pPr marL="0" indent="0">
              <a:buNone/>
            </a:pPr>
            <a:endParaRPr lang="en-US" sz="6200" dirty="0"/>
          </a:p>
          <a:p>
            <a:pPr marL="0" indent="0">
              <a:buNone/>
            </a:pPr>
            <a:r>
              <a:rPr lang="en-US" sz="6200" dirty="0"/>
              <a:t>Score 2 (Limited): Minimal partnerships - perhaps one formal partner or several informal relationships. Limited evidence of genuine collaboration.</a:t>
            </a:r>
          </a:p>
          <a:p>
            <a:pPr marL="0" indent="0">
              <a:buNone/>
            </a:pPr>
            <a:endParaRPr lang="en-US" sz="6200" dirty="0"/>
          </a:p>
          <a:p>
            <a:pPr marL="0" indent="0">
              <a:buNone/>
            </a:pPr>
            <a:r>
              <a:rPr lang="en-US" sz="6200" dirty="0"/>
              <a:t>Score 1 (Poor): No meaningful partnerships or collaborative working. Organisation working in isolation.</a:t>
            </a:r>
          </a:p>
          <a:p>
            <a:pPr marL="0" indent="0">
              <a:buNone/>
            </a:pPr>
            <a:endParaRPr lang="en-GB" dirty="0"/>
          </a:p>
        </p:txBody>
      </p:sp>
    </p:spTree>
    <p:extLst>
      <p:ext uri="{BB962C8B-B14F-4D97-AF65-F5344CB8AC3E}">
        <p14:creationId xmlns:p14="http://schemas.microsoft.com/office/powerpoint/2010/main" val="382827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CEB6D-51C3-A55E-4BA0-DADC9ED5A56A}"/>
              </a:ext>
            </a:extLst>
          </p:cNvPr>
          <p:cNvSpPr>
            <a:spLocks noGrp="1"/>
          </p:cNvSpPr>
          <p:nvPr>
            <p:ph type="title"/>
          </p:nvPr>
        </p:nvSpPr>
        <p:spPr/>
        <p:txBody>
          <a:bodyPr>
            <a:normAutofit fontScale="90000"/>
          </a:bodyPr>
          <a:lstStyle/>
          <a:p>
            <a:pPr algn="l"/>
            <a:br>
              <a:rPr lang="en-US" sz="2700" dirty="0"/>
            </a:br>
            <a:r>
              <a:rPr lang="en-US" sz="2700" dirty="0"/>
              <a:t>Q23. Please list below your anticipated</a:t>
            </a:r>
            <a:br>
              <a:rPr lang="en-US" sz="2200" dirty="0"/>
            </a:br>
            <a:r>
              <a:rPr lang="en-US" sz="2200" dirty="0"/>
              <a:t>Please list below your anticipated annual expenditure for the project/programme.</a:t>
            </a:r>
            <a:br>
              <a:rPr lang="en-US" sz="2200" dirty="0"/>
            </a:br>
            <a:br>
              <a:rPr lang="en-US" sz="2200" dirty="0"/>
            </a:br>
            <a:endParaRPr lang="en-GB" sz="2200" dirty="0"/>
          </a:p>
        </p:txBody>
      </p:sp>
      <p:graphicFrame>
        <p:nvGraphicFramePr>
          <p:cNvPr id="6" name="Content Placeholder 5">
            <a:extLst>
              <a:ext uri="{FF2B5EF4-FFF2-40B4-BE49-F238E27FC236}">
                <a16:creationId xmlns:a16="http://schemas.microsoft.com/office/drawing/2014/main" id="{E4D02E27-0B6E-9CF0-3AB5-F446951BE940}"/>
              </a:ext>
            </a:extLst>
          </p:cNvPr>
          <p:cNvGraphicFramePr>
            <a:graphicFrameLocks noGrp="1"/>
          </p:cNvGraphicFramePr>
          <p:nvPr>
            <p:ph idx="1"/>
            <p:extLst>
              <p:ext uri="{D42A27DB-BD31-4B8C-83A1-F6EECF244321}">
                <p14:modId xmlns:p14="http://schemas.microsoft.com/office/powerpoint/2010/main" val="193470033"/>
              </p:ext>
            </p:extLst>
          </p:nvPr>
        </p:nvGraphicFramePr>
        <p:xfrm>
          <a:off x="971600" y="1916832"/>
          <a:ext cx="6704281" cy="4013190"/>
        </p:xfrm>
        <a:graphic>
          <a:graphicData uri="http://schemas.openxmlformats.org/drawingml/2006/table">
            <a:tbl>
              <a:tblPr firstRow="1" firstCol="1" bandRow="1"/>
              <a:tblGrid>
                <a:gridCol w="2038167">
                  <a:extLst>
                    <a:ext uri="{9D8B030D-6E8A-4147-A177-3AD203B41FA5}">
                      <a16:colId xmlns:a16="http://schemas.microsoft.com/office/drawing/2014/main" val="1460121063"/>
                    </a:ext>
                  </a:extLst>
                </a:gridCol>
                <a:gridCol w="2138297">
                  <a:extLst>
                    <a:ext uri="{9D8B030D-6E8A-4147-A177-3AD203B41FA5}">
                      <a16:colId xmlns:a16="http://schemas.microsoft.com/office/drawing/2014/main" val="561095340"/>
                    </a:ext>
                  </a:extLst>
                </a:gridCol>
                <a:gridCol w="2527817">
                  <a:extLst>
                    <a:ext uri="{9D8B030D-6E8A-4147-A177-3AD203B41FA5}">
                      <a16:colId xmlns:a16="http://schemas.microsoft.com/office/drawing/2014/main" val="1126795901"/>
                    </a:ext>
                  </a:extLst>
                </a:gridCol>
              </a:tblGrid>
              <a:tr h="249899">
                <a:tc>
                  <a:txBody>
                    <a:bodyPr/>
                    <a:lstStyle/>
                    <a:p>
                      <a:pPr>
                        <a:lnSpc>
                          <a:spcPct val="150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Item or Activity</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Annual Cost </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Annual Requested Amount (max £5000)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2721954"/>
                  </a:ext>
                </a:extLst>
              </a:tr>
              <a:tr h="249899">
                <a:tc>
                  <a:txBody>
                    <a:bodyPr/>
                    <a:lstStyle/>
                    <a:p>
                      <a:pPr>
                        <a:lnSpc>
                          <a:spcPct val="150000"/>
                        </a:lnSpc>
                        <a:spcAft>
                          <a:spcPts val="800"/>
                        </a:spcAft>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Room Hire</a:t>
                      </a:r>
                      <a:endParaRPr lang="en-GB"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£3000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1184745"/>
                  </a:ext>
                </a:extLst>
              </a:tr>
              <a:tr h="249899">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Insurance</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£500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£500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3693792"/>
                  </a:ext>
                </a:extLst>
              </a:tr>
              <a:tr h="249899">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Heating Oil</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£1000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£1000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3630884"/>
                  </a:ext>
                </a:extLst>
              </a:tr>
              <a:tr h="249899">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Electricity</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£750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13128"/>
                  </a:ext>
                </a:extLst>
              </a:tr>
              <a:tr h="249899">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Broadband</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£300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427540"/>
                  </a:ext>
                </a:extLst>
              </a:tr>
              <a:tr h="249899">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Tutor Costs</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£2000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£2000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5933055"/>
                  </a:ext>
                </a:extLst>
              </a:tr>
              <a:tr h="249899">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Materials</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£1000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4918990"/>
                  </a:ext>
                </a:extLst>
              </a:tr>
              <a:tr h="249899">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Guest Speakers</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£300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1645228"/>
                  </a:ext>
                </a:extLst>
              </a:tr>
              <a:tr h="249899">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Bus hire for annual trip</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£600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80199"/>
                  </a:ext>
                </a:extLst>
              </a:tr>
              <a:tr h="249899">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Summer Fun Day </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£1500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£1500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6641006"/>
                  </a:ext>
                </a:extLst>
              </a:tr>
              <a:tr h="249899">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Halloween Event</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£1500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8137821"/>
                  </a:ext>
                </a:extLst>
              </a:tr>
              <a:tr h="249899">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Equipment</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£500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0011002"/>
                  </a:ext>
                </a:extLst>
              </a:tr>
              <a:tr h="249899">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Maintenance</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£1000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7459442"/>
                  </a:ext>
                </a:extLst>
              </a:tr>
              <a:tr h="249899">
                <a:tc>
                  <a:txBody>
                    <a:bodyPr/>
                    <a:lstStyle/>
                    <a:p>
                      <a:pPr>
                        <a:lnSpc>
                          <a:spcPct val="150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TOTAL</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b="1">
                          <a:effectLst/>
                          <a:latin typeface="Arial" panose="020B0604020202020204" pitchFamily="34" charset="0"/>
                          <a:ea typeface="Times New Roman" panose="02020603050405020304" pitchFamily="18" charset="0"/>
                          <a:cs typeface="Times New Roman" panose="02020603050405020304" pitchFamily="18" charset="0"/>
                        </a:rPr>
                        <a:t>£13,950</a:t>
                      </a:r>
                      <a:endParaRPr lang="en-GB" sz="105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800"/>
                        </a:spcAft>
                        <a:buNone/>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£5000</a:t>
                      </a:r>
                      <a:endParaRPr lang="en-GB" sz="10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403132"/>
                  </a:ext>
                </a:extLst>
              </a:tr>
            </a:tbl>
          </a:graphicData>
        </a:graphic>
      </p:graphicFrame>
    </p:spTree>
    <p:extLst>
      <p:ext uri="{BB962C8B-B14F-4D97-AF65-F5344CB8AC3E}">
        <p14:creationId xmlns:p14="http://schemas.microsoft.com/office/powerpoint/2010/main" val="3764188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ACB0-EA62-6A4B-F29D-0EA3486CE3A7}"/>
              </a:ext>
            </a:extLst>
          </p:cNvPr>
          <p:cNvSpPr>
            <a:spLocks noGrp="1"/>
          </p:cNvSpPr>
          <p:nvPr>
            <p:ph type="title"/>
          </p:nvPr>
        </p:nvSpPr>
        <p:spPr/>
        <p:txBody>
          <a:bodyPr>
            <a:normAutofit/>
          </a:bodyPr>
          <a:lstStyle/>
          <a:p>
            <a:pPr algn="l"/>
            <a:r>
              <a:rPr lang="en-US" sz="3600" dirty="0"/>
              <a:t>Reminders</a:t>
            </a:r>
            <a:endParaRPr lang="en-GB" sz="3600" dirty="0"/>
          </a:p>
        </p:txBody>
      </p:sp>
      <p:sp>
        <p:nvSpPr>
          <p:cNvPr id="3" name="Content Placeholder 2">
            <a:extLst>
              <a:ext uri="{FF2B5EF4-FFF2-40B4-BE49-F238E27FC236}">
                <a16:creationId xmlns:a16="http://schemas.microsoft.com/office/drawing/2014/main" id="{841FE84A-D9FE-B171-7BA7-CF49B938C0EF}"/>
              </a:ext>
            </a:extLst>
          </p:cNvPr>
          <p:cNvSpPr>
            <a:spLocks noGrp="1"/>
          </p:cNvSpPr>
          <p:nvPr>
            <p:ph idx="1"/>
          </p:nvPr>
        </p:nvSpPr>
        <p:spPr/>
        <p:txBody>
          <a:bodyPr/>
          <a:lstStyle/>
          <a:p>
            <a:pPr lvl="0"/>
            <a:r>
              <a:rPr lang="en-GB" dirty="0"/>
              <a:t>Hospitality costs are limited to  20% of the total grant awarded</a:t>
            </a:r>
          </a:p>
          <a:p>
            <a:pPr lvl="0"/>
            <a:r>
              <a:rPr lang="en-GB" dirty="0"/>
              <a:t>Cash payments over £50 will not be accepted.  Anything under £50 must have petty cash record and receipt</a:t>
            </a:r>
          </a:p>
          <a:p>
            <a:pPr lvl="0"/>
            <a:r>
              <a:rPr lang="en-GB" dirty="0"/>
              <a:t>An annual online monitoring and claim form should be submitted by 30</a:t>
            </a:r>
            <a:r>
              <a:rPr lang="en-GB" baseline="30000" dirty="0"/>
              <a:t>th</a:t>
            </a:r>
            <a:r>
              <a:rPr lang="en-GB" dirty="0"/>
              <a:t> April each year to allow release of the next years payment</a:t>
            </a:r>
          </a:p>
          <a:p>
            <a:pPr marL="0" indent="0">
              <a:buNone/>
            </a:pPr>
            <a:endParaRPr lang="en-GB" dirty="0"/>
          </a:p>
        </p:txBody>
      </p:sp>
    </p:spTree>
    <p:extLst>
      <p:ext uri="{BB962C8B-B14F-4D97-AF65-F5344CB8AC3E}">
        <p14:creationId xmlns:p14="http://schemas.microsoft.com/office/powerpoint/2010/main" val="297023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70460-F0AA-6044-AE05-A08C06B9BC99}"/>
              </a:ext>
            </a:extLst>
          </p:cNvPr>
          <p:cNvSpPr>
            <a:spLocks noGrp="1"/>
          </p:cNvSpPr>
          <p:nvPr>
            <p:ph type="title"/>
          </p:nvPr>
        </p:nvSpPr>
        <p:spPr/>
        <p:txBody>
          <a:bodyPr>
            <a:normAutofit fontScale="90000"/>
          </a:bodyPr>
          <a:lstStyle/>
          <a:p>
            <a:pPr algn="l"/>
            <a:r>
              <a:rPr lang="en-US" dirty="0"/>
              <a:t>Development Officer Support</a:t>
            </a:r>
            <a:endParaRPr lang="en-GB" dirty="0"/>
          </a:p>
        </p:txBody>
      </p:sp>
      <p:sp>
        <p:nvSpPr>
          <p:cNvPr id="3" name="Content Placeholder 2">
            <a:extLst>
              <a:ext uri="{FF2B5EF4-FFF2-40B4-BE49-F238E27FC236}">
                <a16:creationId xmlns:a16="http://schemas.microsoft.com/office/drawing/2014/main" id="{2C457C54-BE4E-23FC-BD1C-B28E3701FE78}"/>
              </a:ext>
            </a:extLst>
          </p:cNvPr>
          <p:cNvSpPr>
            <a:spLocks noGrp="1"/>
          </p:cNvSpPr>
          <p:nvPr>
            <p:ph idx="1"/>
          </p:nvPr>
        </p:nvSpPr>
        <p:spPr/>
        <p:txBody>
          <a:bodyPr>
            <a:normAutofit fontScale="25000" lnSpcReduction="20000"/>
          </a:bodyPr>
          <a:lstStyle/>
          <a:p>
            <a:pPr marL="0" indent="0">
              <a:buNone/>
            </a:pPr>
            <a:r>
              <a:rPr lang="en-US" sz="7200" dirty="0"/>
              <a:t>Each DEA area has an assigned Development officer to assist with any queries about the application process, eligibility requirements, or provide guidance to strengthen their chances of submitting a successful application.  </a:t>
            </a:r>
          </a:p>
          <a:p>
            <a:pPr marL="0" indent="0">
              <a:buNone/>
            </a:pPr>
            <a:endParaRPr lang="en-US" sz="7200" dirty="0"/>
          </a:p>
          <a:p>
            <a:pPr marL="0" indent="0">
              <a:buNone/>
            </a:pPr>
            <a:r>
              <a:rPr lang="en-US" sz="7200" dirty="0"/>
              <a:t>To ensure timely assistance, please reach out well in advance of the closing date. </a:t>
            </a:r>
          </a:p>
          <a:p>
            <a:pPr marL="0" indent="0">
              <a:buNone/>
            </a:pPr>
            <a:endParaRPr lang="en-US" dirty="0"/>
          </a:p>
          <a:p>
            <a:pPr marL="0" indent="0">
              <a:buNone/>
            </a:pPr>
            <a:endParaRPr lang="en-US" sz="4800" dirty="0"/>
          </a:p>
          <a:p>
            <a:pPr marL="0" indent="0">
              <a:buNone/>
            </a:pPr>
            <a:endParaRPr lang="en-US" sz="4800" dirty="0"/>
          </a:p>
          <a:p>
            <a:pPr marL="0" indent="0">
              <a:buNone/>
            </a:pPr>
            <a:r>
              <a:rPr lang="en-US" sz="4800" b="1" dirty="0" err="1"/>
              <a:t>Carntogher</a:t>
            </a:r>
            <a:r>
              <a:rPr lang="en-US" sz="4800" dirty="0"/>
              <a:t>: </a:t>
            </a:r>
            <a:r>
              <a:rPr lang="en-US" sz="4800" dirty="0">
                <a:hlinkClick r:id="rId2"/>
              </a:rPr>
              <a:t>gary.lavery@midulstercouncil.org</a:t>
            </a:r>
            <a:r>
              <a:rPr lang="en-US" sz="4800" dirty="0"/>
              <a:t> 07471119612</a:t>
            </a:r>
          </a:p>
          <a:p>
            <a:pPr marL="0" indent="0">
              <a:buNone/>
            </a:pPr>
            <a:endParaRPr lang="en-US" sz="4800" dirty="0"/>
          </a:p>
          <a:p>
            <a:pPr marL="0" indent="0">
              <a:buNone/>
            </a:pPr>
            <a:r>
              <a:rPr lang="en-US" sz="4800" b="1" dirty="0"/>
              <a:t>Cookstown: </a:t>
            </a:r>
            <a:r>
              <a:rPr lang="en-US" sz="4800" dirty="0">
                <a:hlinkClick r:id="rId3"/>
              </a:rPr>
              <a:t>Margaret.mccammon@midulstercouncil.org</a:t>
            </a:r>
            <a:r>
              <a:rPr lang="en-US" sz="4800" dirty="0"/>
              <a:t> 07717213964</a:t>
            </a:r>
          </a:p>
          <a:p>
            <a:pPr marL="0" indent="0">
              <a:buNone/>
            </a:pPr>
            <a:endParaRPr lang="en-US" sz="4800" dirty="0"/>
          </a:p>
          <a:p>
            <a:pPr marL="0" indent="0">
              <a:buNone/>
            </a:pPr>
            <a:r>
              <a:rPr lang="en-US" sz="4800" b="1" dirty="0"/>
              <a:t>Clogher Valley: </a:t>
            </a:r>
            <a:r>
              <a:rPr lang="en-US" sz="4800" dirty="0">
                <a:hlinkClick r:id="rId4"/>
              </a:rPr>
              <a:t>paula.kelly@midulstercouncil.org</a:t>
            </a:r>
            <a:r>
              <a:rPr lang="en-US" sz="4800" dirty="0"/>
              <a:t>  078 2514 6322 </a:t>
            </a:r>
          </a:p>
          <a:p>
            <a:pPr marL="0" indent="0">
              <a:buNone/>
            </a:pPr>
            <a:endParaRPr lang="en-US" sz="4800" dirty="0"/>
          </a:p>
          <a:p>
            <a:pPr marL="0" indent="0">
              <a:buNone/>
            </a:pPr>
            <a:r>
              <a:rPr lang="en-US" sz="4800" b="1" dirty="0"/>
              <a:t>Dungannon:</a:t>
            </a:r>
            <a:r>
              <a:rPr lang="en-US" sz="4800" dirty="0"/>
              <a:t>  </a:t>
            </a:r>
            <a:r>
              <a:rPr lang="en-US" sz="4800" dirty="0">
                <a:hlinkClick r:id="rId5"/>
              </a:rPr>
              <a:t>anne.barrett@midulstercouncil.org</a:t>
            </a:r>
            <a:r>
              <a:rPr lang="en-US" sz="4800" dirty="0"/>
              <a:t>  07816339834 Or  </a:t>
            </a:r>
            <a:r>
              <a:rPr lang="en-US" sz="4800" dirty="0">
                <a:hlinkClick r:id="rId4"/>
              </a:rPr>
              <a:t>paula.kelly@midulstercouncil.org</a:t>
            </a:r>
            <a:r>
              <a:rPr lang="en-US" sz="4800" dirty="0"/>
              <a:t>  078 2514 6322  </a:t>
            </a:r>
          </a:p>
          <a:p>
            <a:pPr marL="0" indent="0">
              <a:buNone/>
            </a:pPr>
            <a:endParaRPr lang="en-US" sz="4800" dirty="0"/>
          </a:p>
          <a:p>
            <a:pPr marL="0" indent="0">
              <a:buNone/>
            </a:pPr>
            <a:r>
              <a:rPr lang="en-US" sz="4800" b="1" dirty="0"/>
              <a:t>Magherafelt: </a:t>
            </a:r>
            <a:r>
              <a:rPr lang="en-US" sz="4800" dirty="0">
                <a:hlinkClick r:id="rId2"/>
              </a:rPr>
              <a:t>gary.lavery@midulstercouncil.org</a:t>
            </a:r>
            <a:r>
              <a:rPr lang="en-US" sz="4800" dirty="0"/>
              <a:t> 07471119612 or </a:t>
            </a:r>
            <a:r>
              <a:rPr lang="en-US" sz="4800" dirty="0">
                <a:hlinkClick r:id="rId3"/>
              </a:rPr>
              <a:t>Margaret.mccammon@midulstercouncil.org</a:t>
            </a:r>
            <a:r>
              <a:rPr lang="en-US" sz="4800" dirty="0"/>
              <a:t> 07717213964</a:t>
            </a:r>
          </a:p>
          <a:p>
            <a:pPr marL="0" indent="0">
              <a:buNone/>
            </a:pPr>
            <a:endParaRPr lang="en-US" sz="4800" dirty="0"/>
          </a:p>
          <a:p>
            <a:pPr marL="0" indent="0">
              <a:buNone/>
            </a:pPr>
            <a:r>
              <a:rPr lang="en-US" sz="4800" b="1" dirty="0"/>
              <a:t>Moyola: </a:t>
            </a:r>
            <a:r>
              <a:rPr lang="en-US" sz="4800" dirty="0">
                <a:hlinkClick r:id="rId2"/>
              </a:rPr>
              <a:t>gary.lavery@midulstercouncil.org</a:t>
            </a:r>
            <a:r>
              <a:rPr lang="en-US" sz="4800" dirty="0"/>
              <a:t> 07471119612</a:t>
            </a:r>
          </a:p>
          <a:p>
            <a:pPr marL="0" indent="0">
              <a:buNone/>
            </a:pPr>
            <a:endParaRPr lang="en-US" sz="4800" dirty="0"/>
          </a:p>
          <a:p>
            <a:pPr marL="0" indent="0">
              <a:buNone/>
            </a:pPr>
            <a:r>
              <a:rPr lang="en-US" sz="4800" b="1" dirty="0"/>
              <a:t>Torrent: </a:t>
            </a:r>
            <a:r>
              <a:rPr lang="en-US" sz="4800" dirty="0">
                <a:hlinkClick r:id="rId5"/>
              </a:rPr>
              <a:t>anne.barrett@midulstercouncil.org</a:t>
            </a:r>
            <a:r>
              <a:rPr lang="en-US" sz="4800" dirty="0"/>
              <a:t>  07816339834</a:t>
            </a:r>
          </a:p>
          <a:p>
            <a:pPr marL="0" indent="0">
              <a:buNone/>
            </a:pPr>
            <a:endParaRPr lang="en-US" sz="4800" dirty="0"/>
          </a:p>
          <a:p>
            <a:pPr marL="0" indent="0">
              <a:buNone/>
            </a:pPr>
            <a:endParaRPr lang="en-US" sz="4800" dirty="0"/>
          </a:p>
          <a:p>
            <a:pPr marL="0" indent="0">
              <a:buNone/>
            </a:pPr>
            <a:endParaRPr lang="en-US" sz="4800" b="1" dirty="0"/>
          </a:p>
          <a:p>
            <a:pPr marL="0" indent="0">
              <a:buNone/>
            </a:pPr>
            <a:endParaRPr lang="en-US" sz="4800" dirty="0"/>
          </a:p>
          <a:p>
            <a:pPr marL="0" indent="0">
              <a:buNone/>
            </a:pPr>
            <a:endParaRPr lang="en-US" sz="4800" dirty="0"/>
          </a:p>
          <a:p>
            <a:pPr marL="0" indent="0">
              <a:buNone/>
            </a:pP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32822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CEEF-99F0-7CEF-FBEB-E63C1886AA00}"/>
              </a:ext>
            </a:extLst>
          </p:cNvPr>
          <p:cNvSpPr>
            <a:spLocks noGrp="1"/>
          </p:cNvSpPr>
          <p:nvPr>
            <p:ph type="title"/>
          </p:nvPr>
        </p:nvSpPr>
        <p:spPr/>
        <p:txBody>
          <a:bodyPr>
            <a:normAutofit fontScale="90000"/>
          </a:bodyPr>
          <a:lstStyle/>
          <a:p>
            <a:pPr algn="l"/>
            <a:r>
              <a:rPr lang="en-US" dirty="0"/>
              <a:t>KEY DATES</a:t>
            </a:r>
            <a:endParaRPr lang="en-GB" dirty="0"/>
          </a:p>
        </p:txBody>
      </p:sp>
      <p:sp>
        <p:nvSpPr>
          <p:cNvPr id="4" name="Content Placeholder 3">
            <a:extLst>
              <a:ext uri="{FF2B5EF4-FFF2-40B4-BE49-F238E27FC236}">
                <a16:creationId xmlns:a16="http://schemas.microsoft.com/office/drawing/2014/main" id="{40A26F07-D3F8-BAEF-7984-2854036891C9}"/>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b="1" dirty="0"/>
              <a:t>OPEN</a:t>
            </a:r>
            <a:r>
              <a:rPr lang="en-US" dirty="0"/>
              <a:t> Mon 24</a:t>
            </a:r>
            <a:r>
              <a:rPr lang="en-US" baseline="30000" dirty="0"/>
              <a:t>th</a:t>
            </a:r>
            <a:r>
              <a:rPr lang="en-US" dirty="0"/>
              <a:t> November 2025, 9.00am</a:t>
            </a:r>
          </a:p>
          <a:p>
            <a:pPr marL="0" indent="0">
              <a:buNone/>
            </a:pPr>
            <a:endParaRPr lang="en-US" dirty="0"/>
          </a:p>
          <a:p>
            <a:pPr marL="0" indent="0">
              <a:buNone/>
            </a:pPr>
            <a:r>
              <a:rPr lang="en-US" b="1" dirty="0"/>
              <a:t>CLOSE</a:t>
            </a:r>
            <a:r>
              <a:rPr lang="en-US" dirty="0"/>
              <a:t> Friday 20</a:t>
            </a:r>
            <a:r>
              <a:rPr lang="en-US" baseline="30000" dirty="0"/>
              <a:t>th</a:t>
            </a:r>
            <a:r>
              <a:rPr lang="en-US" dirty="0"/>
              <a:t> February 2026, 12 noon</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317894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24ED-F75E-6711-8447-CEF6404D08A2}"/>
              </a:ext>
            </a:extLst>
          </p:cNvPr>
          <p:cNvSpPr>
            <a:spLocks noGrp="1"/>
          </p:cNvSpPr>
          <p:nvPr>
            <p:ph type="title"/>
          </p:nvPr>
        </p:nvSpPr>
        <p:spPr/>
        <p:txBody>
          <a:bodyPr>
            <a:normAutofit fontScale="90000"/>
          </a:bodyPr>
          <a:lstStyle/>
          <a:p>
            <a:pPr algn="l"/>
            <a:r>
              <a:rPr lang="en-US" dirty="0"/>
              <a:t>Key changes   </a:t>
            </a:r>
            <a:endParaRPr lang="en-GB" dirty="0"/>
          </a:p>
        </p:txBody>
      </p:sp>
      <p:graphicFrame>
        <p:nvGraphicFramePr>
          <p:cNvPr id="9" name="Content Placeholder 8">
            <a:extLst>
              <a:ext uri="{FF2B5EF4-FFF2-40B4-BE49-F238E27FC236}">
                <a16:creationId xmlns:a16="http://schemas.microsoft.com/office/drawing/2014/main" id="{5D12BB5B-D747-61F1-C2A8-3E3055D4216E}"/>
              </a:ext>
            </a:extLst>
          </p:cNvPr>
          <p:cNvGraphicFramePr>
            <a:graphicFrameLocks noGrp="1"/>
          </p:cNvGraphicFramePr>
          <p:nvPr>
            <p:ph idx="1"/>
            <p:extLst>
              <p:ext uri="{D42A27DB-BD31-4B8C-83A1-F6EECF244321}">
                <p14:modId xmlns:p14="http://schemas.microsoft.com/office/powerpoint/2010/main" val="3147104803"/>
              </p:ext>
            </p:extLst>
          </p:nvPr>
        </p:nvGraphicFramePr>
        <p:xfrm>
          <a:off x="385192" y="1052737"/>
          <a:ext cx="8435280" cy="5950324"/>
        </p:xfrm>
        <a:graphic>
          <a:graphicData uri="http://schemas.openxmlformats.org/drawingml/2006/table">
            <a:tbl>
              <a:tblPr firstRow="1" firstCol="1" bandRow="1"/>
              <a:tblGrid>
                <a:gridCol w="3850777">
                  <a:extLst>
                    <a:ext uri="{9D8B030D-6E8A-4147-A177-3AD203B41FA5}">
                      <a16:colId xmlns:a16="http://schemas.microsoft.com/office/drawing/2014/main" val="2260659651"/>
                    </a:ext>
                  </a:extLst>
                </a:gridCol>
                <a:gridCol w="4584503">
                  <a:extLst>
                    <a:ext uri="{9D8B030D-6E8A-4147-A177-3AD203B41FA5}">
                      <a16:colId xmlns:a16="http://schemas.microsoft.com/office/drawing/2014/main" val="4177262328"/>
                    </a:ext>
                  </a:extLst>
                </a:gridCol>
              </a:tblGrid>
              <a:tr h="236996">
                <a:tc>
                  <a:txBody>
                    <a:bodyPr/>
                    <a:lstStyle/>
                    <a:p>
                      <a:pPr>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Times New Roman" panose="02020603050405020304" pitchFamily="18" charset="0"/>
                        </a:rPr>
                        <a:t>Current 25/26 Grants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GB" sz="1600" b="1" kern="100" dirty="0">
                          <a:effectLst/>
                          <a:latin typeface="Aptos" panose="020B0004020202020204" pitchFamily="34" charset="0"/>
                          <a:ea typeface="Aptos" panose="020B0004020202020204" pitchFamily="34" charset="0"/>
                          <a:cs typeface="Times New Roman" panose="02020603050405020304" pitchFamily="18" charset="0"/>
                        </a:rPr>
                        <a:t>Community Investment Strategy 2026 -2029</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0619462"/>
                  </a:ext>
                </a:extLst>
              </a:tr>
              <a:tr h="312776">
                <a:tc>
                  <a:txBody>
                    <a:bodyPr/>
                    <a:lstStyle/>
                    <a:p>
                      <a:pPr marL="0" lvl="0" indent="0">
                        <a:lnSpc>
                          <a:spcPct val="115000"/>
                        </a:lnSpc>
                        <a:buFont typeface="+mj-l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1. Small Development Grant  </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4">
                  <a:txBody>
                    <a:bodyPr/>
                    <a:lstStyle/>
                    <a:p>
                      <a:pPr marL="0" lvl="0" indent="0">
                        <a:lnSpc>
                          <a:spcPct val="115000"/>
                        </a:lnSpc>
                        <a:buFont typeface="+mj-l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1. Community Development Grant</a:t>
                      </a:r>
                    </a:p>
                    <a:p>
                      <a:pPr marL="0" lvl="0" indent="0">
                        <a:lnSpc>
                          <a:spcPct val="115000"/>
                        </a:lnSpc>
                        <a:buFont typeface="+mj-l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(one application up to £5000/year for up to 3 years)</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83631105"/>
                  </a:ext>
                </a:extLst>
              </a:tr>
              <a:tr h="312776">
                <a:tc>
                  <a:txBody>
                    <a:bodyPr/>
                    <a:lstStyle/>
                    <a:p>
                      <a:pPr marL="0" lvl="0" indent="0">
                        <a:lnSpc>
                          <a:spcPct val="115000"/>
                        </a:lnSpc>
                        <a:buFont typeface="+mj-l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2. Venues and Facilities Grant </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2999998555"/>
                  </a:ext>
                </a:extLst>
              </a:tr>
              <a:tr h="312776">
                <a:tc>
                  <a:txBody>
                    <a:bodyPr/>
                    <a:lstStyle/>
                    <a:p>
                      <a:pPr marL="0" lvl="0" indent="0">
                        <a:lnSpc>
                          <a:spcPct val="115000"/>
                        </a:lnSpc>
                        <a:buFont typeface="+mj-l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3. Good Relations Grant</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1678599537"/>
                  </a:ext>
                </a:extLst>
              </a:tr>
              <a:tr h="302128">
                <a:tc>
                  <a:txBody>
                    <a:bodyPr/>
                    <a:lstStyle/>
                    <a:p>
                      <a:pPr marL="0" lvl="0" indent="0">
                        <a:lnSpc>
                          <a:spcPct val="115000"/>
                        </a:lnSpc>
                        <a:buFont typeface="+mj-l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4. Community Local Festivals Grant </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121000304"/>
                  </a:ext>
                </a:extLst>
              </a:tr>
              <a:tr h="312776">
                <a:tc>
                  <a:txBody>
                    <a:bodyPr/>
                    <a:lstStyle/>
                    <a:p>
                      <a:pPr marL="0" lvl="0" indent="0">
                        <a:lnSpc>
                          <a:spcPct val="115000"/>
                        </a:lnSpc>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5. Irish Language Activity Grant </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rowSpan="2">
                  <a:txBody>
                    <a:bodyPr/>
                    <a:lstStyle/>
                    <a:p>
                      <a:pPr marL="0" lvl="0" indent="0">
                        <a:lnSpc>
                          <a:spcPct val="115000"/>
                        </a:lnSpc>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2. Irish Language Activity Grant</a:t>
                      </a:r>
                    </a:p>
                    <a:p>
                      <a:pPr marL="0" lvl="0" indent="0">
                        <a:lnSpc>
                          <a:spcPct val="115000"/>
                        </a:lnSpc>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(one application up to £6000/year for up to 3 years)</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771084332"/>
                  </a:ext>
                </a:extLst>
              </a:tr>
              <a:tr h="422708">
                <a:tc>
                  <a:txBody>
                    <a:bodyPr/>
                    <a:lstStyle/>
                    <a:p>
                      <a:pPr marL="0" lvl="0" indent="0">
                        <a:lnSpc>
                          <a:spcPct val="115000"/>
                        </a:lnSpc>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6. Seachtain na Gaeilge Grant</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vMerge="1">
                  <a:txBody>
                    <a:bodyPr/>
                    <a:lstStyle/>
                    <a:p>
                      <a:endParaRPr lang="en-GB"/>
                    </a:p>
                  </a:txBody>
                  <a:tcPr/>
                </a:tc>
                <a:extLst>
                  <a:ext uri="{0D108BD9-81ED-4DB2-BD59-A6C34878D82A}">
                    <a16:rowId xmlns:a16="http://schemas.microsoft.com/office/drawing/2014/main" val="1020627772"/>
                  </a:ext>
                </a:extLst>
              </a:tr>
              <a:tr h="486241">
                <a:tc>
                  <a:txBody>
                    <a:bodyPr/>
                    <a:lstStyle/>
                    <a:p>
                      <a:pPr marL="0" lvl="0" indent="0">
                        <a:lnSpc>
                          <a:spcPct val="115000"/>
                        </a:lnSpc>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7. Strategic Event Grant</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nSpc>
                          <a:spcPct val="115000"/>
                        </a:lnSpc>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3. Strategic Events Grant  (up to £8000/year for up to 3 years)</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4962539"/>
                  </a:ext>
                </a:extLst>
              </a:tr>
              <a:tr h="486241">
                <a:tc>
                  <a:txBody>
                    <a:bodyPr/>
                    <a:lstStyle/>
                    <a:p>
                      <a:pPr marL="0" lvl="0" indent="0">
                        <a:lnSpc>
                          <a:spcPct val="115000"/>
                        </a:lnSpc>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8. Capital Discretionary Grant</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nSpc>
                          <a:spcPct val="115000"/>
                        </a:lnSpc>
                        <a:spcAft>
                          <a:spcPts val="800"/>
                        </a:spcAft>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4. Community Infrastructure Grant (Annual) £50,000 with £100,000 match funding required</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2114413"/>
                  </a:ext>
                </a:extLst>
              </a:tr>
              <a:tr h="486241">
                <a:tc>
                  <a:txBody>
                    <a:bodyPr/>
                    <a:lstStyle/>
                    <a:p>
                      <a:pPr marL="0" lvl="0" indent="0">
                        <a:lnSpc>
                          <a:spcPct val="115000"/>
                        </a:lnSpc>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9. Pitches Feasibility Grant</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nSpc>
                          <a:spcPct val="115000"/>
                        </a:lnSpc>
                        <a:spcAft>
                          <a:spcPts val="800"/>
                        </a:spcAft>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5. Pitches Feasibility Grant (Annual), up to 50% of eligible costs, max grant  £10,000.</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5767265"/>
                  </a:ext>
                </a:extLst>
              </a:tr>
              <a:tr h="486241">
                <a:tc>
                  <a:txBody>
                    <a:bodyPr/>
                    <a:lstStyle/>
                    <a:p>
                      <a:pPr marL="0" lvl="0" indent="0">
                        <a:lnSpc>
                          <a:spcPct val="115000"/>
                        </a:lnSpc>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10. Pitches infrastructure Grant</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nSpc>
                          <a:spcPct val="115000"/>
                        </a:lnSpc>
                        <a:spcAft>
                          <a:spcPts val="800"/>
                        </a:spcAft>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6. Pitches infrastructure Grant (Annual), £50,000 with £100,000 match funding required</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002999"/>
                  </a:ext>
                </a:extLst>
              </a:tr>
              <a:tr h="486241">
                <a:tc>
                  <a:txBody>
                    <a:bodyPr/>
                    <a:lstStyle/>
                    <a:p>
                      <a:pPr marL="0" lvl="0" indent="0">
                        <a:lnSpc>
                          <a:spcPct val="115000"/>
                        </a:lnSpc>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11. Sports Representative Individual</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nSpc>
                          <a:spcPct val="115000"/>
                        </a:lnSpc>
                        <a:spcAft>
                          <a:spcPts val="800"/>
                        </a:spcAft>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7. Sports Representative Individual (Rolling) up to £250</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5879303"/>
                  </a:ext>
                </a:extLst>
              </a:tr>
              <a:tr h="486241">
                <a:tc>
                  <a:txBody>
                    <a:bodyPr/>
                    <a:lstStyle/>
                    <a:p>
                      <a:pPr marL="0" lvl="0" indent="0">
                        <a:lnSpc>
                          <a:spcPct val="115000"/>
                        </a:lnSpc>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12. Sports Representative Team</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nSpc>
                          <a:spcPct val="115000"/>
                        </a:lnSpc>
                        <a:spcAft>
                          <a:spcPts val="800"/>
                        </a:spcAft>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8. Sports Representative Team (Rolling) up to £500</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7211648"/>
                  </a:ext>
                </a:extLst>
              </a:tr>
              <a:tr h="486241">
                <a:tc>
                  <a:txBody>
                    <a:bodyPr/>
                    <a:lstStyle/>
                    <a:p>
                      <a:pPr marL="0" lvl="0" indent="0">
                        <a:lnSpc>
                          <a:spcPct val="115000"/>
                        </a:lnSpc>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13. Regional Minority Languages Bursary</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nSpc>
                          <a:spcPct val="115000"/>
                        </a:lnSpc>
                        <a:spcAft>
                          <a:spcPts val="800"/>
                        </a:spcAft>
                        <a:buFont typeface="+mj-lt"/>
                        <a:buNone/>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9. Regional Minority Languages Bursary (Annual)</a:t>
                      </a: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1382424"/>
                  </a:ext>
                </a:extLst>
              </a:tr>
            </a:tbl>
          </a:graphicData>
        </a:graphic>
      </p:graphicFrame>
    </p:spTree>
    <p:extLst>
      <p:ext uri="{BB962C8B-B14F-4D97-AF65-F5344CB8AC3E}">
        <p14:creationId xmlns:p14="http://schemas.microsoft.com/office/powerpoint/2010/main" val="7025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F453C-6CEC-D8E6-8119-6FEC9F6F97EB}"/>
              </a:ext>
            </a:extLst>
          </p:cNvPr>
          <p:cNvSpPr>
            <a:spLocks noGrp="1"/>
          </p:cNvSpPr>
          <p:nvPr>
            <p:ph type="title"/>
          </p:nvPr>
        </p:nvSpPr>
        <p:spPr/>
        <p:txBody>
          <a:bodyPr>
            <a:normAutofit/>
          </a:bodyPr>
          <a:lstStyle/>
          <a:p>
            <a:pPr algn="l"/>
            <a:r>
              <a:rPr kumimoji="0" lang="en-US" sz="4000" b="0" i="0" u="none" strike="noStrike" kern="1200" cap="none" spc="0" normalizeH="0" baseline="0" noProof="0" dirty="0">
                <a:ln>
                  <a:noFill/>
                </a:ln>
                <a:solidFill>
                  <a:prstClr val="black"/>
                </a:solidFill>
                <a:effectLst/>
                <a:uLnTx/>
                <a:uFillTx/>
                <a:latin typeface="Calibri"/>
                <a:ea typeface="+mj-ea"/>
                <a:cs typeface="+mj-cs"/>
              </a:rPr>
              <a:t>Key changes </a:t>
            </a:r>
            <a:endParaRPr lang="en-GB" sz="3600" dirty="0"/>
          </a:p>
        </p:txBody>
      </p:sp>
      <p:graphicFrame>
        <p:nvGraphicFramePr>
          <p:cNvPr id="4" name="Content Placeholder 3">
            <a:extLst>
              <a:ext uri="{FF2B5EF4-FFF2-40B4-BE49-F238E27FC236}">
                <a16:creationId xmlns:a16="http://schemas.microsoft.com/office/drawing/2014/main" id="{CB5B4628-5249-D3A6-1C43-D704AD67FE6D}"/>
              </a:ext>
            </a:extLst>
          </p:cNvPr>
          <p:cNvGraphicFramePr>
            <a:graphicFrameLocks noGrp="1"/>
          </p:cNvGraphicFramePr>
          <p:nvPr>
            <p:ph idx="1"/>
            <p:extLst>
              <p:ext uri="{D42A27DB-BD31-4B8C-83A1-F6EECF244321}">
                <p14:modId xmlns:p14="http://schemas.microsoft.com/office/powerpoint/2010/main" val="2755617969"/>
              </p:ext>
            </p:extLst>
          </p:nvPr>
        </p:nvGraphicFramePr>
        <p:xfrm>
          <a:off x="827584" y="2418937"/>
          <a:ext cx="7560840" cy="3045079"/>
        </p:xfrm>
        <a:graphic>
          <a:graphicData uri="http://schemas.openxmlformats.org/drawingml/2006/table">
            <a:tbl>
              <a:tblPr firstRow="1" firstCol="1" bandRow="1"/>
              <a:tblGrid>
                <a:gridCol w="3780420">
                  <a:extLst>
                    <a:ext uri="{9D8B030D-6E8A-4147-A177-3AD203B41FA5}">
                      <a16:colId xmlns:a16="http://schemas.microsoft.com/office/drawing/2014/main" val="3598273015"/>
                    </a:ext>
                  </a:extLst>
                </a:gridCol>
                <a:gridCol w="3780420">
                  <a:extLst>
                    <a:ext uri="{9D8B030D-6E8A-4147-A177-3AD203B41FA5}">
                      <a16:colId xmlns:a16="http://schemas.microsoft.com/office/drawing/2014/main" val="1297787719"/>
                    </a:ext>
                  </a:extLst>
                </a:gridCol>
              </a:tblGrid>
              <a:tr h="0">
                <a:tc>
                  <a:txBody>
                    <a:bodyPr/>
                    <a:lstStyle/>
                    <a:p>
                      <a:pPr>
                        <a:lnSpc>
                          <a:spcPct val="115000"/>
                        </a:lnSpc>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Current 25/26 Grants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Community Investment Strategy 2026 -2029</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5090" marR="55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3662723"/>
                  </a:ext>
                </a:extLst>
              </a:tr>
              <a:tr h="0">
                <a:tc>
                  <a:txBody>
                    <a:bodyPr/>
                    <a:lstStyle/>
                    <a:p>
                      <a:pPr marL="0" lvl="0" indent="0">
                        <a:lnSpc>
                          <a:spcPct val="115000"/>
                        </a:lnSpc>
                        <a:spcAft>
                          <a:spcPts val="800"/>
                        </a:spcAft>
                        <a:buFont typeface="+mj-l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14. School Sports Access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Service Level Agreements with relevant schools (Direct with Leisure Department) or application into Community Development Grant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1378139"/>
                  </a:ext>
                </a:extLst>
              </a:tr>
              <a:tr h="0">
                <a:tc>
                  <a:txBody>
                    <a:bodyPr/>
                    <a:lstStyle/>
                    <a:p>
                      <a:pPr marL="0" lvl="0" indent="0">
                        <a:lnSpc>
                          <a:spcPct val="115000"/>
                        </a:lnSpc>
                        <a:spcAft>
                          <a:spcPts val="800"/>
                        </a:spcAft>
                        <a:buFont typeface="+mj-l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15. Strategic Sports Development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Strategic Partners Commissioning</a:t>
                      </a:r>
                    </a:p>
                    <a:p>
                      <a:pPr>
                        <a:lnSpc>
                          <a:spcPct val="115000"/>
                        </a:lnSpc>
                        <a:spcAft>
                          <a:spcPts val="800"/>
                        </a:spcAf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(Direct with Leisure Department)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0314624"/>
                  </a:ext>
                </a:extLst>
              </a:tr>
              <a:tr h="0">
                <a:tc>
                  <a:txBody>
                    <a:bodyPr/>
                    <a:lstStyle/>
                    <a:p>
                      <a:pPr marL="0" lvl="0" indent="0">
                        <a:lnSpc>
                          <a:spcPct val="115000"/>
                        </a:lnSpc>
                        <a:spcAft>
                          <a:spcPts val="800"/>
                        </a:spcAft>
                        <a:buFont typeface="+mj-l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16. Strategic Community Development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GB" sz="1400" kern="100">
                          <a:effectLst/>
                          <a:latin typeface="Aptos" panose="020B0004020202020204" pitchFamily="34" charset="0"/>
                          <a:ea typeface="Aptos" panose="020B0004020202020204" pitchFamily="34" charset="0"/>
                          <a:cs typeface="Times New Roman" panose="02020603050405020304" pitchFamily="18" charset="0"/>
                        </a:rPr>
                        <a:t>Strategic Partners Commissioning</a:t>
                      </a:r>
                    </a:p>
                    <a:p>
                      <a:pPr>
                        <a:lnSpc>
                          <a:spcPct val="115000"/>
                        </a:lnSpc>
                        <a:spcAft>
                          <a:spcPts val="800"/>
                        </a:spcAft>
                        <a:buNone/>
                      </a:pPr>
                      <a:r>
                        <a:rPr lang="en-GB" sz="1400" kern="100">
                          <a:effectLst/>
                          <a:latin typeface="Aptos" panose="020B0004020202020204" pitchFamily="34" charset="0"/>
                          <a:ea typeface="Aptos" panose="020B0004020202020204" pitchFamily="34" charset="0"/>
                          <a:cs typeface="Times New Roman" panose="02020603050405020304" pitchFamily="18" charset="0"/>
                        </a:rPr>
                        <a:t>(Direct with Community Development Dept)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2056589"/>
                  </a:ext>
                </a:extLst>
              </a:tr>
              <a:tr h="0">
                <a:tc>
                  <a:txBody>
                    <a:bodyPr/>
                    <a:lstStyle/>
                    <a:p>
                      <a:pPr marL="0" lvl="0" indent="0">
                        <a:lnSpc>
                          <a:spcPct val="115000"/>
                        </a:lnSpc>
                        <a:buFont typeface="+mj-l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17. Strategic Arts &amp; Culture Grant</a:t>
                      </a:r>
                    </a:p>
                    <a:p>
                      <a:pPr marL="457200">
                        <a:lnSpc>
                          <a:spcPct val="115000"/>
                        </a:lnSpc>
                        <a:spcAft>
                          <a:spcPts val="800"/>
                        </a:spcAf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Strategic Partners Commissioning</a:t>
                      </a:r>
                    </a:p>
                    <a:p>
                      <a:pPr>
                        <a:lnSpc>
                          <a:spcPct val="115000"/>
                        </a:lnSpc>
                        <a:spcAft>
                          <a:spcPts val="800"/>
                        </a:spcAf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(Direct with Arts &amp; Culture Dept)</a:t>
                      </a:r>
                    </a:p>
                    <a:p>
                      <a:pPr>
                        <a:lnSpc>
                          <a:spcPct val="115000"/>
                        </a:lnSpc>
                        <a:spcAft>
                          <a:spcPts val="800"/>
                        </a:spcAf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0122444"/>
                  </a:ext>
                </a:extLst>
              </a:tr>
            </a:tbl>
          </a:graphicData>
        </a:graphic>
      </p:graphicFrame>
    </p:spTree>
    <p:extLst>
      <p:ext uri="{BB962C8B-B14F-4D97-AF65-F5344CB8AC3E}">
        <p14:creationId xmlns:p14="http://schemas.microsoft.com/office/powerpoint/2010/main" val="1550084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63DB-880C-D334-B8FA-50F3047949F4}"/>
              </a:ext>
            </a:extLst>
          </p:cNvPr>
          <p:cNvSpPr>
            <a:spLocks noGrp="1"/>
          </p:cNvSpPr>
          <p:nvPr>
            <p:ph type="title"/>
          </p:nvPr>
        </p:nvSpPr>
        <p:spPr/>
        <p:txBody>
          <a:bodyPr>
            <a:normAutofit/>
          </a:bodyPr>
          <a:lstStyle/>
          <a:p>
            <a:pPr algn="l"/>
            <a:r>
              <a:rPr lang="en-US" sz="3600" dirty="0"/>
              <a:t>3 Year Funding Cycle</a:t>
            </a:r>
            <a:endParaRPr lang="en-GB" sz="3600" dirty="0"/>
          </a:p>
        </p:txBody>
      </p:sp>
      <p:sp>
        <p:nvSpPr>
          <p:cNvPr id="3" name="Content Placeholder 2">
            <a:extLst>
              <a:ext uri="{FF2B5EF4-FFF2-40B4-BE49-F238E27FC236}">
                <a16:creationId xmlns:a16="http://schemas.microsoft.com/office/drawing/2014/main" id="{E9BC8C80-CFED-3745-E0DC-0654592CECB1}"/>
              </a:ext>
            </a:extLst>
          </p:cNvPr>
          <p:cNvSpPr>
            <a:spLocks noGrp="1"/>
          </p:cNvSpPr>
          <p:nvPr>
            <p:ph idx="1"/>
          </p:nvPr>
        </p:nvSpPr>
        <p:spPr/>
        <p:txBody>
          <a:bodyPr>
            <a:normAutofit/>
          </a:bodyPr>
          <a:lstStyle/>
          <a:p>
            <a:pPr marL="0" indent="0">
              <a:buNone/>
            </a:pPr>
            <a:r>
              <a:rPr lang="en-US" sz="2000" dirty="0">
                <a:latin typeface="Aptos" panose="020B0004020202020204" pitchFamily="34" charset="0"/>
              </a:rPr>
              <a:t>Grants opening under 3-year funding cycle April  2026 – March 2029</a:t>
            </a:r>
          </a:p>
          <a:p>
            <a:r>
              <a:rPr lang="en-US" sz="2000" dirty="0">
                <a:latin typeface="Aptos" panose="020B0004020202020204" pitchFamily="34" charset="0"/>
              </a:rPr>
              <a:t>Community Development Grant</a:t>
            </a:r>
          </a:p>
          <a:p>
            <a:r>
              <a:rPr lang="en-US" sz="2000" dirty="0">
                <a:latin typeface="Aptos" panose="020B0004020202020204" pitchFamily="34" charset="0"/>
              </a:rPr>
              <a:t>Strategic Events Grant</a:t>
            </a:r>
          </a:p>
          <a:p>
            <a:r>
              <a:rPr lang="en-US" sz="2000" dirty="0">
                <a:latin typeface="Aptos" panose="020B0004020202020204" pitchFamily="34" charset="0"/>
              </a:rPr>
              <a:t>Irish Language Activity Grant</a:t>
            </a:r>
          </a:p>
          <a:p>
            <a:pPr marL="0" indent="0">
              <a:buNone/>
            </a:pPr>
            <a:endParaRPr lang="en-US" sz="2000" dirty="0">
              <a:latin typeface="Aptos" panose="020B0004020202020204" pitchFamily="34" charset="0"/>
            </a:endParaRPr>
          </a:p>
          <a:p>
            <a:pPr marL="0" indent="0">
              <a:buNone/>
            </a:pPr>
            <a:r>
              <a:rPr lang="en-US" sz="2000" dirty="0">
                <a:latin typeface="Aptos" panose="020B0004020202020204" pitchFamily="34" charset="0"/>
              </a:rPr>
              <a:t>(subject to monitoring of outcomes and annual budget confirmation)</a:t>
            </a:r>
          </a:p>
          <a:p>
            <a:pPr marL="0" indent="0">
              <a:buNone/>
            </a:pPr>
            <a:endParaRPr lang="en-US" sz="2000" dirty="0">
              <a:latin typeface="Aptos" panose="020B0004020202020204" pitchFamily="34" charset="0"/>
            </a:endParaRPr>
          </a:p>
          <a:p>
            <a:pPr marL="0" indent="0">
              <a:buNone/>
            </a:pPr>
            <a:r>
              <a:rPr lang="en-US" sz="2000" dirty="0">
                <a:latin typeface="Aptos" panose="020B0004020202020204" pitchFamily="34" charset="0"/>
              </a:rPr>
              <a:t>Grants continuing to open each year:</a:t>
            </a:r>
          </a:p>
          <a:p>
            <a:r>
              <a:rPr lang="en-US" sz="2000" dirty="0">
                <a:latin typeface="Aptos" panose="020B0004020202020204" pitchFamily="34" charset="0"/>
              </a:rPr>
              <a:t>Community Infrastructure, Pitches Feasibility, Pitches Infrastructure</a:t>
            </a:r>
          </a:p>
          <a:p>
            <a:r>
              <a:rPr lang="en-US" sz="2000" dirty="0">
                <a:latin typeface="Aptos" panose="020B0004020202020204" pitchFamily="34" charset="0"/>
              </a:rPr>
              <a:t>RML Bursaries</a:t>
            </a:r>
          </a:p>
          <a:p>
            <a:r>
              <a:rPr lang="en-US" sz="2000" dirty="0">
                <a:latin typeface="Aptos" panose="020B0004020202020204" pitchFamily="34" charset="0"/>
              </a:rPr>
              <a:t>Sports Representative Grants (Rolling)</a:t>
            </a:r>
          </a:p>
          <a:p>
            <a:pPr marL="0" indent="0">
              <a:buNone/>
            </a:pPr>
            <a:endParaRPr lang="en-GB" sz="2000" dirty="0">
              <a:latin typeface="Aptos" panose="020B0004020202020204" pitchFamily="34" charset="0"/>
            </a:endParaRPr>
          </a:p>
        </p:txBody>
      </p:sp>
    </p:spTree>
    <p:extLst>
      <p:ext uri="{BB962C8B-B14F-4D97-AF65-F5344CB8AC3E}">
        <p14:creationId xmlns:p14="http://schemas.microsoft.com/office/powerpoint/2010/main" val="334221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499F-1457-FF1B-8872-35AC6B52286C}"/>
              </a:ext>
            </a:extLst>
          </p:cNvPr>
          <p:cNvSpPr>
            <a:spLocks noGrp="1"/>
          </p:cNvSpPr>
          <p:nvPr>
            <p:ph type="title"/>
          </p:nvPr>
        </p:nvSpPr>
        <p:spPr/>
        <p:txBody>
          <a:bodyPr>
            <a:normAutofit fontScale="90000"/>
          </a:bodyPr>
          <a:lstStyle/>
          <a:p>
            <a:pPr algn="l"/>
            <a:r>
              <a:rPr lang="en-US" dirty="0"/>
              <a:t>How you’ll be scored</a:t>
            </a:r>
            <a:endParaRPr lang="en-GB" dirty="0"/>
          </a:p>
        </p:txBody>
      </p:sp>
      <p:sp>
        <p:nvSpPr>
          <p:cNvPr id="3" name="Content Placeholder 2">
            <a:extLst>
              <a:ext uri="{FF2B5EF4-FFF2-40B4-BE49-F238E27FC236}">
                <a16:creationId xmlns:a16="http://schemas.microsoft.com/office/drawing/2014/main" id="{09985A0F-1CE0-4FC2-FBF9-3AC12078ACA3}"/>
              </a:ext>
            </a:extLst>
          </p:cNvPr>
          <p:cNvSpPr>
            <a:spLocks noGrp="1"/>
          </p:cNvSpPr>
          <p:nvPr>
            <p:ph idx="1"/>
          </p:nvPr>
        </p:nvSpPr>
        <p:spPr/>
        <p:txBody>
          <a:bodyPr>
            <a:noAutofit/>
          </a:bodyPr>
          <a:lstStyle/>
          <a:p>
            <a:pPr lvl="0"/>
            <a:r>
              <a:rPr lang="en-GB" sz="1600" b="1" dirty="0">
                <a:latin typeface="Aptos" panose="020B0004020202020204" pitchFamily="34" charset="0"/>
              </a:rPr>
              <a:t>Project Quality</a:t>
            </a:r>
            <a:r>
              <a:rPr lang="en-GB" sz="1600" dirty="0">
                <a:latin typeface="Aptos" panose="020B0004020202020204" pitchFamily="34" charset="0"/>
              </a:rPr>
              <a:t>. (30 marks)</a:t>
            </a:r>
          </a:p>
          <a:p>
            <a:pPr marL="0" lvl="0" indent="0">
              <a:buNone/>
            </a:pPr>
            <a:endParaRPr lang="en-GB" sz="1600" dirty="0">
              <a:latin typeface="Aptos" panose="020B0004020202020204" pitchFamily="34" charset="0"/>
            </a:endParaRPr>
          </a:p>
          <a:p>
            <a:pPr lvl="0"/>
            <a:r>
              <a:rPr lang="en-GB" sz="1600" b="1" dirty="0">
                <a:latin typeface="Aptos" panose="020B0004020202020204" pitchFamily="34" charset="0"/>
              </a:rPr>
              <a:t>Project Management.</a:t>
            </a:r>
            <a:r>
              <a:rPr lang="en-GB" sz="1600" dirty="0">
                <a:latin typeface="Aptos" panose="020B0004020202020204" pitchFamily="34" charset="0"/>
              </a:rPr>
              <a:t> (15 marks)</a:t>
            </a:r>
          </a:p>
          <a:p>
            <a:pPr marL="0" lvl="0" indent="0">
              <a:buNone/>
            </a:pPr>
            <a:endParaRPr lang="en-GB" sz="1600" dirty="0">
              <a:latin typeface="Aptos" panose="020B0004020202020204" pitchFamily="34" charset="0"/>
            </a:endParaRPr>
          </a:p>
          <a:p>
            <a:pPr lvl="0"/>
            <a:r>
              <a:rPr lang="en-GB" sz="1600" b="1" dirty="0">
                <a:latin typeface="Aptos" panose="020B0004020202020204" pitchFamily="34" charset="0"/>
              </a:rPr>
              <a:t>Evidence of Need . </a:t>
            </a:r>
            <a:r>
              <a:rPr lang="en-GB" sz="1600" dirty="0">
                <a:latin typeface="Aptos" panose="020B0004020202020204" pitchFamily="34" charset="0"/>
              </a:rPr>
              <a:t>(15 marks)</a:t>
            </a:r>
          </a:p>
          <a:p>
            <a:pPr marL="0" lvl="0" indent="0">
              <a:buNone/>
            </a:pPr>
            <a:endParaRPr lang="en-GB" sz="1600" dirty="0">
              <a:latin typeface="Aptos" panose="020B0004020202020204" pitchFamily="34" charset="0"/>
            </a:endParaRPr>
          </a:p>
          <a:p>
            <a:pPr lvl="0"/>
            <a:r>
              <a:rPr lang="en-GB" sz="1600" b="1" dirty="0">
                <a:latin typeface="Aptos" panose="020B0004020202020204" pitchFamily="34" charset="0"/>
              </a:rPr>
              <a:t>Community Involvement. </a:t>
            </a:r>
            <a:r>
              <a:rPr lang="en-GB" sz="1600" dirty="0">
                <a:latin typeface="Aptos" panose="020B0004020202020204" pitchFamily="34" charset="0"/>
              </a:rPr>
              <a:t>(10 marks)</a:t>
            </a:r>
          </a:p>
          <a:p>
            <a:pPr marL="0" lvl="0" indent="0">
              <a:buNone/>
            </a:pPr>
            <a:endParaRPr lang="en-GB" sz="1600" dirty="0">
              <a:latin typeface="Aptos" panose="020B0004020202020204" pitchFamily="34" charset="0"/>
            </a:endParaRPr>
          </a:p>
          <a:p>
            <a:pPr lvl="0"/>
            <a:r>
              <a:rPr lang="en-GB" sz="1600" b="1" dirty="0">
                <a:latin typeface="Aptos" panose="020B0004020202020204" pitchFamily="34" charset="0"/>
              </a:rPr>
              <a:t>Outcomes</a:t>
            </a:r>
            <a:r>
              <a:rPr lang="en-GB" sz="1600" dirty="0">
                <a:latin typeface="Aptos" panose="020B0004020202020204" pitchFamily="34" charset="0"/>
              </a:rPr>
              <a:t>. (20 marks)</a:t>
            </a:r>
          </a:p>
          <a:p>
            <a:pPr marL="0" lvl="0" indent="0">
              <a:buNone/>
            </a:pPr>
            <a:endParaRPr lang="en-GB" sz="1600" dirty="0">
              <a:latin typeface="Aptos" panose="020B0004020202020204" pitchFamily="34" charset="0"/>
            </a:endParaRPr>
          </a:p>
          <a:p>
            <a:pPr lvl="0"/>
            <a:r>
              <a:rPr lang="en-GB" sz="1600" b="1" dirty="0">
                <a:latin typeface="Aptos" panose="020B0004020202020204" pitchFamily="34" charset="0"/>
              </a:rPr>
              <a:t>Rural/High Deprivation Area</a:t>
            </a:r>
            <a:r>
              <a:rPr lang="en-GB" sz="1600" dirty="0">
                <a:latin typeface="Aptos" panose="020B0004020202020204" pitchFamily="34" charset="0"/>
              </a:rPr>
              <a:t>. (5 marks)</a:t>
            </a:r>
          </a:p>
          <a:p>
            <a:pPr marL="0" lvl="0" indent="0">
              <a:buNone/>
            </a:pPr>
            <a:endParaRPr lang="en-GB" sz="1600" dirty="0">
              <a:latin typeface="Aptos" panose="020B0004020202020204" pitchFamily="34" charset="0"/>
            </a:endParaRPr>
          </a:p>
          <a:p>
            <a:pPr lvl="0"/>
            <a:r>
              <a:rPr lang="en-GB" sz="1600" b="1" dirty="0">
                <a:latin typeface="Aptos" panose="020B0004020202020204" pitchFamily="34" charset="0"/>
              </a:rPr>
              <a:t>Partnership Working</a:t>
            </a:r>
            <a:r>
              <a:rPr lang="en-GB" sz="1600" dirty="0">
                <a:latin typeface="Aptos" panose="020B0004020202020204" pitchFamily="34" charset="0"/>
              </a:rPr>
              <a:t>. (5 marks)</a:t>
            </a:r>
          </a:p>
        </p:txBody>
      </p:sp>
    </p:spTree>
    <p:extLst>
      <p:ext uri="{BB962C8B-B14F-4D97-AF65-F5344CB8AC3E}">
        <p14:creationId xmlns:p14="http://schemas.microsoft.com/office/powerpoint/2010/main" val="116299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59F22-2DB2-B3B0-31B4-5985498F94C4}"/>
              </a:ext>
            </a:extLst>
          </p:cNvPr>
          <p:cNvSpPr>
            <a:spLocks noGrp="1"/>
          </p:cNvSpPr>
          <p:nvPr>
            <p:ph type="title"/>
          </p:nvPr>
        </p:nvSpPr>
        <p:spPr/>
        <p:txBody>
          <a:bodyPr>
            <a:normAutofit fontScale="90000"/>
          </a:bodyPr>
          <a:lstStyle/>
          <a:p>
            <a:pPr algn="l"/>
            <a:r>
              <a:rPr lang="en-US" dirty="0"/>
              <a:t>Use the Guidance Notes</a:t>
            </a:r>
            <a:endParaRPr lang="en-GB" dirty="0"/>
          </a:p>
        </p:txBody>
      </p:sp>
      <p:sp>
        <p:nvSpPr>
          <p:cNvPr id="3" name="Content Placeholder 2">
            <a:extLst>
              <a:ext uri="{FF2B5EF4-FFF2-40B4-BE49-F238E27FC236}">
                <a16:creationId xmlns:a16="http://schemas.microsoft.com/office/drawing/2014/main" id="{7A41668C-F588-429E-4D76-9F598D86EF67}"/>
              </a:ext>
            </a:extLst>
          </p:cNvPr>
          <p:cNvSpPr>
            <a:spLocks noGrp="1"/>
          </p:cNvSpPr>
          <p:nvPr>
            <p:ph idx="1"/>
          </p:nvPr>
        </p:nvSpPr>
        <p:spPr/>
        <p:txBody>
          <a:bodyPr/>
          <a:lstStyle/>
          <a:p>
            <a:pPr marL="0" indent="0">
              <a:buNone/>
            </a:pPr>
            <a:r>
              <a:rPr lang="en-US" dirty="0"/>
              <a:t>Guidance notes are available for each grant on Council website at:</a:t>
            </a:r>
          </a:p>
          <a:p>
            <a:endParaRPr lang="en-US" dirty="0"/>
          </a:p>
          <a:p>
            <a:pPr marL="0" indent="0">
              <a:buNone/>
            </a:pPr>
            <a:r>
              <a:rPr lang="en-US" sz="2800" dirty="0">
                <a:hlinkClick r:id="rId2"/>
              </a:rPr>
              <a:t>https://www.midulstercouncil.org/resident/grants</a:t>
            </a:r>
            <a:r>
              <a:rPr lang="en-US" sz="2800" dirty="0"/>
              <a:t> </a:t>
            </a:r>
            <a:endParaRPr lang="en-GB" sz="2800" dirty="0"/>
          </a:p>
        </p:txBody>
      </p:sp>
    </p:spTree>
    <p:extLst>
      <p:ext uri="{BB962C8B-B14F-4D97-AF65-F5344CB8AC3E}">
        <p14:creationId xmlns:p14="http://schemas.microsoft.com/office/powerpoint/2010/main" val="119530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340A-171A-0809-6D6E-8614155ABE73}"/>
              </a:ext>
            </a:extLst>
          </p:cNvPr>
          <p:cNvSpPr>
            <a:spLocks noGrp="1"/>
          </p:cNvSpPr>
          <p:nvPr>
            <p:ph type="title"/>
          </p:nvPr>
        </p:nvSpPr>
        <p:spPr/>
        <p:txBody>
          <a:bodyPr>
            <a:noAutofit/>
          </a:bodyPr>
          <a:lstStyle/>
          <a:p>
            <a:pPr algn="l"/>
            <a:r>
              <a:rPr lang="en-US" sz="2400" dirty="0"/>
              <a:t>Q15. Project/Programme Quality</a:t>
            </a:r>
            <a:br>
              <a:rPr lang="en-US" sz="2400" dirty="0"/>
            </a:br>
            <a:r>
              <a:rPr lang="en-US" sz="2400" dirty="0"/>
              <a:t> (30 marks)</a:t>
            </a:r>
            <a:br>
              <a:rPr lang="en-US" sz="2400" dirty="0"/>
            </a:br>
            <a:endParaRPr lang="en-GB" sz="2400" dirty="0"/>
          </a:p>
        </p:txBody>
      </p:sp>
      <p:sp>
        <p:nvSpPr>
          <p:cNvPr id="3" name="Content Placeholder 2">
            <a:extLst>
              <a:ext uri="{FF2B5EF4-FFF2-40B4-BE49-F238E27FC236}">
                <a16:creationId xmlns:a16="http://schemas.microsoft.com/office/drawing/2014/main" id="{C4C6B9DD-33D7-68AB-6113-FB6470516562}"/>
              </a:ext>
            </a:extLst>
          </p:cNvPr>
          <p:cNvSpPr>
            <a:spLocks noGrp="1"/>
          </p:cNvSpPr>
          <p:nvPr>
            <p:ph idx="1"/>
          </p:nvPr>
        </p:nvSpPr>
        <p:spPr/>
        <p:txBody>
          <a:bodyPr>
            <a:normAutofit fontScale="62500" lnSpcReduction="20000"/>
          </a:bodyPr>
          <a:lstStyle/>
          <a:p>
            <a:pPr marL="0" indent="0">
              <a:buNone/>
            </a:pPr>
            <a:r>
              <a:rPr lang="en-US" dirty="0"/>
              <a:t>Please describe your Project/Programme (tell us what you are going to do).  You should include all the community activities you offer, even if you are not asking us for funding for them directly. Include the number of people you anticipate will attend, how often and where they come from.</a:t>
            </a:r>
          </a:p>
          <a:p>
            <a:pPr marL="0" indent="0">
              <a:buNone/>
            </a:pPr>
            <a:endParaRPr lang="en-US" dirty="0"/>
          </a:p>
          <a:p>
            <a:r>
              <a:rPr lang="en-US" dirty="0"/>
              <a:t>Score 5 (Excellent): Demonstrates an excellent range of quality programmes and content, reaching a wide and varied audience and excellent community benefits.  </a:t>
            </a:r>
          </a:p>
          <a:p>
            <a:r>
              <a:rPr lang="en-US" dirty="0"/>
              <a:t>Score 4 (Good): Demonstrates a good range of quality programmes and content, reaching a wide and varied audience and good community benefits.</a:t>
            </a:r>
          </a:p>
          <a:p>
            <a:r>
              <a:rPr lang="en-US" dirty="0"/>
              <a:t>Score 3 (Satisfactory): Demonstrates an adequate range of programming and content, reaching a fairly wide audience and adequate community benefits.</a:t>
            </a:r>
          </a:p>
          <a:p>
            <a:r>
              <a:rPr lang="en-US" dirty="0"/>
              <a:t>Score 2 (Limited): Range, audience and community benefits are limited.</a:t>
            </a:r>
          </a:p>
          <a:p>
            <a:r>
              <a:rPr lang="en-US" dirty="0"/>
              <a:t>Score 1 (Poor): Range, audience and community benefits are poor.</a:t>
            </a:r>
          </a:p>
          <a:p>
            <a:endParaRPr lang="en-GB" dirty="0"/>
          </a:p>
        </p:txBody>
      </p:sp>
    </p:spTree>
    <p:extLst>
      <p:ext uri="{BB962C8B-B14F-4D97-AF65-F5344CB8AC3E}">
        <p14:creationId xmlns:p14="http://schemas.microsoft.com/office/powerpoint/2010/main" val="247447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FCA2-9097-DAC3-858C-A41D083B0F2E}"/>
              </a:ext>
            </a:extLst>
          </p:cNvPr>
          <p:cNvSpPr>
            <a:spLocks noGrp="1"/>
          </p:cNvSpPr>
          <p:nvPr>
            <p:ph type="title"/>
          </p:nvPr>
        </p:nvSpPr>
        <p:spPr/>
        <p:txBody>
          <a:bodyPr>
            <a:normAutofit fontScale="90000"/>
          </a:bodyPr>
          <a:lstStyle/>
          <a:p>
            <a:pPr algn="l"/>
            <a:br>
              <a:rPr lang="fr-FR" sz="2700" dirty="0"/>
            </a:br>
            <a:r>
              <a:rPr lang="fr-FR" sz="2700" dirty="0"/>
              <a:t>Q16. Project/Programme Management </a:t>
            </a:r>
            <a:br>
              <a:rPr lang="fr-FR" sz="2700" dirty="0"/>
            </a:br>
            <a:r>
              <a:rPr lang="fr-FR" sz="2700" dirty="0"/>
              <a:t>(15 points)</a:t>
            </a:r>
            <a:br>
              <a:rPr lang="fr-FR" dirty="0"/>
            </a:br>
            <a:endParaRPr lang="en-GB" dirty="0"/>
          </a:p>
        </p:txBody>
      </p:sp>
      <p:sp>
        <p:nvSpPr>
          <p:cNvPr id="3" name="Content Placeholder 2">
            <a:extLst>
              <a:ext uri="{FF2B5EF4-FFF2-40B4-BE49-F238E27FC236}">
                <a16:creationId xmlns:a16="http://schemas.microsoft.com/office/drawing/2014/main" id="{9A7056A4-390A-BE96-38EE-6F7F59C706B7}"/>
              </a:ext>
            </a:extLst>
          </p:cNvPr>
          <p:cNvSpPr>
            <a:spLocks noGrp="1"/>
          </p:cNvSpPr>
          <p:nvPr>
            <p:ph idx="1"/>
          </p:nvPr>
        </p:nvSpPr>
        <p:spPr/>
        <p:txBody>
          <a:bodyPr>
            <a:normAutofit fontScale="47500" lnSpcReduction="20000"/>
          </a:bodyPr>
          <a:lstStyle/>
          <a:p>
            <a:pPr marL="0" indent="0">
              <a:buNone/>
            </a:pPr>
            <a:r>
              <a:rPr lang="en-US" dirty="0"/>
              <a:t>Tell us how your project/programme will be managed.</a:t>
            </a:r>
          </a:p>
          <a:p>
            <a:pPr marL="0" indent="0">
              <a:buNone/>
            </a:pPr>
            <a:endParaRPr lang="en-US" dirty="0"/>
          </a:p>
          <a:p>
            <a:r>
              <a:rPr lang="en-US" dirty="0"/>
              <a:t>Score 5 (Excellent): Demonstrates exceptional planning, clearly defined who and how it will be managed, realistic timelines, well-defined deliverables, appropriate methodology, and comprehensive risk management. Budget is detailed and cost-effective. </a:t>
            </a:r>
          </a:p>
          <a:p>
            <a:pPr marL="0" indent="0">
              <a:buNone/>
            </a:pPr>
            <a:endParaRPr lang="en-US" dirty="0"/>
          </a:p>
          <a:p>
            <a:r>
              <a:rPr lang="en-US" dirty="0"/>
              <a:t>Score 4 (Good): Shows strong planning, clearly defined who and how the project will be managed, mostly clear timelines, defined deliverables, sound methodology, and basic risk considerations. Budget is reasonable and justified.</a:t>
            </a:r>
          </a:p>
          <a:p>
            <a:pPr marL="0" indent="0">
              <a:buNone/>
            </a:pPr>
            <a:endParaRPr lang="en-US" dirty="0"/>
          </a:p>
          <a:p>
            <a:r>
              <a:rPr lang="en-US" dirty="0"/>
              <a:t>Score 3 (Satisfactory): Has adequate planning, states who and how the project will be managed with limited detail, general timelines, basic deliverables identified, acceptable methodology, and some risk awareness. Budget is appropriate but may lack detail.</a:t>
            </a:r>
          </a:p>
          <a:p>
            <a:pPr marL="0" indent="0">
              <a:buNone/>
            </a:pPr>
            <a:endParaRPr lang="en-US" dirty="0"/>
          </a:p>
          <a:p>
            <a:r>
              <a:rPr lang="en-US" dirty="0"/>
              <a:t>Score 2 (Needs Improvement): No clear definition of who or how the project will be managed with vague timelines, poorly defined deliverables, questionable methodology, or limited risk consideration. Budget may be unrealistic.</a:t>
            </a:r>
          </a:p>
          <a:p>
            <a:pPr marL="0" indent="0">
              <a:buNone/>
            </a:pPr>
            <a:endParaRPr lang="en-US" dirty="0"/>
          </a:p>
          <a:p>
            <a:r>
              <a:rPr lang="en-US" dirty="0"/>
              <a:t>Score 1 (Poor): Project lacks coherent planning, has unrealistic expectations, unclear methodology, no risk management, or inappropriate budget allocation.</a:t>
            </a:r>
          </a:p>
          <a:p>
            <a:endParaRPr lang="en-GB" dirty="0"/>
          </a:p>
        </p:txBody>
      </p:sp>
    </p:spTree>
    <p:extLst>
      <p:ext uri="{BB962C8B-B14F-4D97-AF65-F5344CB8AC3E}">
        <p14:creationId xmlns:p14="http://schemas.microsoft.com/office/powerpoint/2010/main" val="6524471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2512</TotalTime>
  <Words>2173</Words>
  <Application>Microsoft Office PowerPoint</Application>
  <PresentationFormat>On-screen Show (4:3)</PresentationFormat>
  <Paragraphs>252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Calibri</vt:lpstr>
      <vt:lpstr>Century Gothic</vt:lpstr>
      <vt:lpstr>Tahoma</vt:lpstr>
      <vt:lpstr>Times New Roman</vt:lpstr>
      <vt:lpstr>Custom Design</vt:lpstr>
      <vt:lpstr>2026 - 2029</vt:lpstr>
      <vt:lpstr>KEY DATES</vt:lpstr>
      <vt:lpstr>Key changes   </vt:lpstr>
      <vt:lpstr>Key changes </vt:lpstr>
      <vt:lpstr>3 Year Funding Cycle</vt:lpstr>
      <vt:lpstr>How you’ll be scored</vt:lpstr>
      <vt:lpstr>Use the Guidance Notes</vt:lpstr>
      <vt:lpstr>Q15. Project/Programme Quality  (30 marks) </vt:lpstr>
      <vt:lpstr> Q16. Project/Programme Management  (15 points) </vt:lpstr>
      <vt:lpstr> Q17. Evidence of Need  (15 points) </vt:lpstr>
      <vt:lpstr> Q18. Community Involvement  (10 points) </vt:lpstr>
      <vt:lpstr>Q19. Contribution to Defined Outcomes  (20 points)</vt:lpstr>
      <vt:lpstr> Q20. Rural or High Deprivation Focus  (5 points) </vt:lpstr>
      <vt:lpstr> Q21. Partnership Working  (5 points) </vt:lpstr>
      <vt:lpstr> Q23. Please list below your anticipated Please list below your anticipated annual expenditure for the project/programme.  </vt:lpstr>
      <vt:lpstr>Reminders</vt:lpstr>
      <vt:lpstr>Development Officer Support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Ursula Mezza</dc:creator>
  <cp:lastModifiedBy>Joe McGlinchey</cp:lastModifiedBy>
  <cp:revision>65</cp:revision>
  <cp:lastPrinted>2025-11-19T12:31:27Z</cp:lastPrinted>
  <dcterms:created xsi:type="dcterms:W3CDTF">2015-04-19T20:49:34Z</dcterms:created>
  <dcterms:modified xsi:type="dcterms:W3CDTF">2025-12-01T12:18:51Z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TC010178121033</vt:lpwstr>
  </property>
</Properties>
</file>